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1"/>
  </p:notesMasterIdLst>
  <p:sldIdLst>
    <p:sldId id="256" r:id="rId5"/>
    <p:sldId id="271" r:id="rId6"/>
    <p:sldId id="276" r:id="rId7"/>
    <p:sldId id="273" r:id="rId8"/>
    <p:sldId id="275" r:id="rId9"/>
    <p:sldId id="27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2591" autoAdjust="0"/>
    <p:restoredTop sz="94660"/>
  </p:normalViewPr>
  <p:slideViewPr>
    <p:cSldViewPr>
      <p:cViewPr>
        <p:scale>
          <a:sx n="90" d="100"/>
          <a:sy n="90" d="100"/>
        </p:scale>
        <p:origin x="-582" y="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B9D28D-A074-42FC-887E-0FF2D5678087}" type="datetimeFigureOut">
              <a:rPr lang="en-US" smtClean="0"/>
              <a:pPr/>
              <a:t>15-Sep-11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6D755F-0E80-4E5F-8889-1EB1AFC774B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354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914400" y="2590800"/>
            <a:ext cx="7772400" cy="1975104"/>
          </a:xfrm>
          <a:effectLst/>
        </p:spPr>
        <p:txBody>
          <a:bodyPr/>
          <a:lstStyle>
            <a:lvl1pPr marR="9144" algn="l">
              <a:defRPr sz="4000" b="1" cap="none" spc="0" baseline="0">
                <a:effectLst/>
              </a:defRPr>
            </a:lvl1pPr>
            <a:extLst/>
          </a:lstStyle>
          <a:p>
            <a:r>
              <a:rPr kumimoji="0" lang="en-US" dirty="0" smtClean="0"/>
              <a:t>&lt;&lt; Title &gt;&gt;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203571" y="402266"/>
            <a:ext cx="7772400" cy="643972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dirty="0" smtClean="0"/>
              <a:t>&lt;&lt; Venue &gt;&gt;</a:t>
            </a:r>
            <a:endParaRPr kumimoji="0" lang="en-US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5943600" y="5025419"/>
            <a:ext cx="2819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DejaVu Sans" pitchFamily="34" charset="0"/>
                <a:ea typeface="DejaVu Sans" pitchFamily="34" charset="0"/>
                <a:cs typeface="DejaVu Sans" pitchFamily="34" charset="0"/>
              </a:rPr>
              <a:t>Michael</a:t>
            </a:r>
            <a:r>
              <a:rPr lang="en-US" sz="1400" baseline="0" dirty="0" smtClean="0">
                <a:latin typeface="DejaVu Sans" pitchFamily="34" charset="0"/>
                <a:ea typeface="DejaVu Sans" pitchFamily="34" charset="0"/>
                <a:cs typeface="DejaVu Sans" pitchFamily="34" charset="0"/>
              </a:rPr>
              <a:t> P. Gerlek</a:t>
            </a:r>
          </a:p>
          <a:p>
            <a:r>
              <a:rPr lang="en-US" sz="1400" baseline="0" dirty="0" smtClean="0">
                <a:latin typeface="DejaVu Sans" pitchFamily="34" charset="0"/>
                <a:ea typeface="DejaVu Sans" pitchFamily="34" charset="0"/>
                <a:cs typeface="DejaVu Sans" pitchFamily="34" charset="0"/>
              </a:rPr>
              <a:t>Flaxen Geo Consulting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aseline="0" dirty="0" smtClean="0">
                <a:latin typeface="DejaVu Sans" pitchFamily="34" charset="0"/>
                <a:ea typeface="DejaVu Sans" pitchFamily="34" charset="0"/>
                <a:cs typeface="DejaVu Sans" pitchFamily="34" charset="0"/>
              </a:rPr>
              <a:t>mpg@flaxen.com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5943600" y="5777023"/>
            <a:ext cx="2362200" cy="381000"/>
          </a:xfrm>
        </p:spPr>
        <p:txBody>
          <a:bodyPr>
            <a:noAutofit/>
          </a:bodyPr>
          <a:lstStyle>
            <a:lvl1pPr marL="68580" indent="0">
              <a:buNone/>
              <a:defRPr sz="1400"/>
            </a:lvl1pPr>
          </a:lstStyle>
          <a:p>
            <a:pPr lvl="0"/>
            <a:r>
              <a:rPr lang="en-US" dirty="0" smtClean="0"/>
              <a:t>&lt;&lt; Date &gt;&gt;</a:t>
            </a:r>
            <a:endParaRPr lang="en-US" dirty="0"/>
          </a:p>
        </p:txBody>
      </p:sp>
      <p:sp>
        <p:nvSpPr>
          <p:cNvPr id="19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fld id="{D96AE524-4B8E-4E1F-8AE7-B78BEE141C91}" type="datetime3">
              <a:rPr lang="en-US" smtClean="0"/>
              <a:pPr/>
              <a:t>15 September 2011</a:t>
            </a:fld>
            <a:endParaRPr lang="en-US" dirty="0"/>
          </a:p>
        </p:txBody>
      </p:sp>
      <p:sp>
        <p:nvSpPr>
          <p:cNvPr id="2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dirty="0" smtClean="0"/>
              <a:t>Copyright 2011 Flaxen Geo (CC BY-SA 2.0)</a:t>
            </a:r>
            <a:endParaRPr lang="en-US" dirty="0"/>
          </a:p>
        </p:txBody>
      </p:sp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8478E9C2-8F9B-46F1-9240-459686E7E3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E524-4B8E-4E1F-8AE7-B78BEE141C91}" type="datetime3">
              <a:rPr lang="en-US" smtClean="0"/>
              <a:pPr/>
              <a:t>15 September 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2011 Flaxen Geo (CC BY-SA 2.0)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8E9C2-8F9B-46F1-9240-459686E7E3A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0296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12064"/>
            <a:ext cx="7820024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&lt;&lt; Title &gt;&gt;</a:t>
            </a:r>
            <a:endParaRPr kumimoji="0"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6324600" y="76200"/>
            <a:ext cx="2590800" cy="304800"/>
          </a:xfrm>
        </p:spPr>
        <p:txBody>
          <a:bodyPr>
            <a:normAutofit/>
          </a:bodyPr>
          <a:lstStyle>
            <a:lvl1pPr marL="68580" indent="0" algn="r">
              <a:buNone/>
              <a:defRPr sz="1200" baseline="0"/>
            </a:lvl1pPr>
          </a:lstStyle>
          <a:p>
            <a:pPr lvl="0"/>
            <a:r>
              <a:rPr lang="en-US" dirty="0" smtClean="0"/>
              <a:t>&lt;&lt; section &gt;&gt;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8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12064"/>
            <a:ext cx="7820024" cy="914400"/>
          </a:xfrm>
        </p:spPr>
        <p:txBody>
          <a:bodyPr anchor="t"/>
          <a:lstStyle>
            <a:lvl1pPr>
              <a:defRPr sz="4000" baseline="0"/>
            </a:lvl1pPr>
            <a:extLst/>
          </a:lstStyle>
          <a:p>
            <a:r>
              <a:rPr kumimoji="0" lang="en-US" dirty="0" smtClean="0"/>
              <a:t>&lt;&lt; Title &gt;&gt;</a:t>
            </a:r>
            <a:endParaRPr kumimoji="0"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52600"/>
            <a:ext cx="4040188" cy="46657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752600"/>
            <a:ext cx="4041775" cy="46657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fld id="{D96AE524-4B8E-4E1F-8AE7-B78BEE141C91}" type="datetime3">
              <a:rPr lang="en-US" smtClean="0"/>
              <a:pPr/>
              <a:t>15 September 2011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dirty="0" smtClean="0"/>
              <a:t>Copyright 2011 Flaxen Geo (CC BY-SA 2.0)</a:t>
            </a:r>
            <a:endParaRPr lang="en-US" dirty="0"/>
          </a:p>
        </p:txBody>
      </p:sp>
      <p:sp>
        <p:nvSpPr>
          <p:cNvPr id="1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8478E9C2-8F9B-46F1-9240-459686E7E3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515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wo column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12064"/>
            <a:ext cx="7820024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dirty="0" smtClean="0"/>
              <a:t>&lt;&lt; Title &gt;&gt;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75260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dirty="0" smtClean="0"/>
              <a:t>&lt;&lt; Heading &gt;&gt;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 hasCustomPrompt="1"/>
          </p:nvPr>
        </p:nvSpPr>
        <p:spPr>
          <a:xfrm>
            <a:off x="4645025" y="175260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dirty="0" smtClean="0"/>
              <a:t>&lt;&lt; Heading &gt;&gt;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0188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188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5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fld id="{D96AE524-4B8E-4E1F-8AE7-B78BEE141C91}" type="datetime3">
              <a:rPr lang="en-US" smtClean="0"/>
              <a:pPr/>
              <a:t>15 September 2011</a:t>
            </a:fld>
            <a:endParaRPr lang="en-US" dirty="0"/>
          </a:p>
        </p:txBody>
      </p:sp>
      <p:sp>
        <p:nvSpPr>
          <p:cNvPr id="1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dirty="0" smtClean="0"/>
              <a:t>Copyright 2011 Flaxen Geo (CC BY-SA 2.0)</a:t>
            </a:r>
            <a:endParaRPr lang="en-US" dirty="0"/>
          </a:p>
        </p:txBody>
      </p:sp>
      <p:sp>
        <p:nvSpPr>
          <p:cNvPr id="1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8478E9C2-8F9B-46F1-9240-459686E7E3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fld id="{D96AE524-4B8E-4E1F-8AE7-B78BEE141C91}" type="datetime3">
              <a:rPr lang="en-US" smtClean="0"/>
              <a:pPr/>
              <a:t>15 September 2011</a:t>
            </a:fld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dirty="0" smtClean="0"/>
              <a:t>Copyright 2011 Flaxen Geo (CC BY-SA 2.0)</a:t>
            </a:r>
            <a:endParaRPr lang="en-US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8478E9C2-8F9B-46F1-9240-459686E7E3A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12064"/>
            <a:ext cx="7820024" cy="914400"/>
          </a:xfrm>
        </p:spPr>
        <p:txBody>
          <a:bodyPr anchor="t"/>
          <a:lstStyle>
            <a:lvl1pPr>
              <a:defRPr sz="4000" baseline="0"/>
            </a:lvl1pPr>
            <a:extLst/>
          </a:lstStyle>
          <a:p>
            <a:r>
              <a:rPr kumimoji="0" lang="en-US" dirty="0" smtClean="0"/>
              <a:t>&lt;&lt; Title &gt;&gt;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D96AE524-4B8E-4E1F-8AE7-B78BEE141C91}" type="datetime3">
              <a:rPr lang="en-US" smtClean="0"/>
              <a:pPr/>
              <a:t>15 September 2011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 smtClean="0"/>
              <a:t>Copyright 2011 Flaxen Geo (CC BY-SA 2.0)</a:t>
            </a:r>
            <a:endParaRPr lang="en-US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8478E9C2-8F9B-46F1-9240-459686E7E3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55291" y="4542559"/>
            <a:ext cx="73152" cy="2196475"/>
            <a:chOff x="255291" y="4542559"/>
            <a:chExt cx="73152" cy="2196475"/>
          </a:xfrm>
        </p:grpSpPr>
        <p:sp>
          <p:nvSpPr>
            <p:cNvPr id="8" name="Rectangle 7"/>
            <p:cNvSpPr/>
            <p:nvPr/>
          </p:nvSpPr>
          <p:spPr>
            <a:xfrm>
              <a:off x="255291" y="5047394"/>
              <a:ext cx="73152" cy="1691640"/>
            </a:xfrm>
            <a:prstGeom prst="rect">
              <a:avLst/>
            </a:prstGeom>
            <a:solidFill>
              <a:schemeClr val="accent2">
                <a:alpha val="100000"/>
              </a:schemeClr>
            </a:solidFill>
            <a:ln w="50800" cap="rnd" cmpd="dbl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eaLnBrk="1" latinLnBrk="0" hangingPunct="1"/>
              <a:endParaRPr kumimoji="0" lang="en-US" dirty="0">
                <a:latin typeface="DejaVu Sans" pitchFamily="34" charset="0"/>
                <a:ea typeface="DejaVu Sans" pitchFamily="34" charset="0"/>
                <a:cs typeface="DejaVu Sans" pitchFamily="34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55291" y="4796819"/>
              <a:ext cx="73152" cy="228600"/>
            </a:xfrm>
            <a:prstGeom prst="rect">
              <a:avLst/>
            </a:prstGeom>
            <a:solidFill>
              <a:schemeClr val="accent3">
                <a:alpha val="100000"/>
              </a:schemeClr>
            </a:solidFill>
            <a:ln w="50800" cap="rnd" cmpd="dbl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eaLnBrk="1" latinLnBrk="0" hangingPunct="1"/>
              <a:endParaRPr kumimoji="0" lang="en-US" dirty="0">
                <a:latin typeface="DejaVu Sans" pitchFamily="34" charset="0"/>
                <a:ea typeface="DejaVu Sans" pitchFamily="34" charset="0"/>
                <a:cs typeface="DejaVu Sans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55291" y="4637685"/>
              <a:ext cx="73152" cy="137160"/>
            </a:xfrm>
            <a:prstGeom prst="rect">
              <a:avLst/>
            </a:prstGeom>
            <a:solidFill>
              <a:schemeClr val="bg2"/>
            </a:solidFill>
            <a:ln w="50800" cap="rnd" cmpd="dbl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eaLnBrk="1" latinLnBrk="0" hangingPunct="1"/>
              <a:endParaRPr kumimoji="0" lang="en-US" dirty="0">
                <a:latin typeface="DejaVu Sans" pitchFamily="34" charset="0"/>
                <a:ea typeface="DejaVu Sans" pitchFamily="34" charset="0"/>
                <a:cs typeface="DejaVu Sans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55291" y="4542559"/>
              <a:ext cx="73152" cy="73152"/>
            </a:xfrm>
            <a:prstGeom prst="rect">
              <a:avLst/>
            </a:prstGeom>
            <a:solidFill>
              <a:schemeClr val="accent2">
                <a:alpha val="100000"/>
              </a:schemeClr>
            </a:solidFill>
            <a:ln w="50800" cap="rnd" cmpd="dbl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eaLnBrk="1" latinLnBrk="0" hangingPunct="1"/>
              <a:endParaRPr kumimoji="0" lang="en-US" dirty="0">
                <a:latin typeface="DejaVu Sans" pitchFamily="34" charset="0"/>
                <a:ea typeface="DejaVu Sans" pitchFamily="34" charset="0"/>
                <a:cs typeface="DejaVu Sans" pitchFamily="34" charset="0"/>
              </a:endParaRPr>
            </a:p>
          </p:txBody>
        </p:sp>
      </p:grpSp>
      <p:sp>
        <p:nvSpPr>
          <p:cNvPr id="18" name="Rectangle 17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>
              <a:latin typeface="DejaVu Sans" pitchFamily="34" charset="0"/>
              <a:ea typeface="DejaVu Sans" pitchFamily="34" charset="0"/>
              <a:cs typeface="DejaVu Sans" pitchFamily="34" charset="0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dirty="0" smtClean="0"/>
              <a:t>&lt;&lt; Title &gt;&gt;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>
          <a:xfrm>
            <a:off x="457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lumMod val="75000"/>
                  </a:schemeClr>
                </a:solidFill>
                <a:latin typeface="DejaVu Sans" pitchFamily="34" charset="0"/>
                <a:ea typeface="DejaVu Sans" pitchFamily="34" charset="0"/>
                <a:cs typeface="DejaVu Sans" pitchFamily="34" charset="0"/>
              </a:defRPr>
            </a:lvl1pPr>
          </a:lstStyle>
          <a:p>
            <a:fld id="{D96AE524-4B8E-4E1F-8AE7-B78BEE141C91}" type="datetime3">
              <a:rPr lang="en-US" smtClean="0"/>
              <a:pPr/>
              <a:t>15 September 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75000"/>
                  </a:schemeClr>
                </a:solidFill>
                <a:latin typeface="DejaVu Sans" pitchFamily="34" charset="0"/>
                <a:ea typeface="DejaVu Sans" pitchFamily="34" charset="0"/>
                <a:cs typeface="DejaVu Sans" pitchFamily="34" charset="0"/>
              </a:defRPr>
            </a:lvl1pPr>
          </a:lstStyle>
          <a:p>
            <a:r>
              <a:rPr lang="en-US" dirty="0" smtClean="0"/>
              <a:t>Copyright 2011 Flaxen Geo (CC BY-SA 2.0)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553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75000"/>
                  </a:schemeClr>
                </a:solidFill>
                <a:latin typeface="DejaVu Sans" pitchFamily="34" charset="0"/>
                <a:ea typeface="DejaVu Sans" pitchFamily="34" charset="0"/>
                <a:cs typeface="DejaVu Sans" pitchFamily="34" charset="0"/>
              </a:defRPr>
            </a:lvl1pPr>
          </a:lstStyle>
          <a:p>
            <a:fld id="{8478E9C2-8F9B-46F1-9240-459686E7E3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82" r:id="rId2"/>
    <p:sldLayoutId id="2147483681" r:id="rId3"/>
    <p:sldLayoutId id="2147483677" r:id="rId4"/>
    <p:sldLayoutId id="2147483678" r:id="rId5"/>
    <p:sldLayoutId id="2147483679" r:id="rId6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DejaVu Sans" pitchFamily="34" charset="0"/>
          <a:ea typeface="DejaVu Sans" pitchFamily="34" charset="0"/>
          <a:cs typeface="DejaVu Sans" pitchFamily="34" charset="0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DejaVu Sans" pitchFamily="34" charset="0"/>
          <a:ea typeface="DejaVu Sans" pitchFamily="34" charset="0"/>
          <a:cs typeface="DejaVu Sans" pitchFamily="34" charset="0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DejaVu Sans" pitchFamily="34" charset="0"/>
          <a:ea typeface="DejaVu Sans" pitchFamily="34" charset="0"/>
          <a:cs typeface="DejaVu Sans" pitchFamily="34" charset="0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DejaVu Sans" pitchFamily="34" charset="0"/>
          <a:ea typeface="DejaVu Sans" pitchFamily="34" charset="0"/>
          <a:cs typeface="DejaVu Sans" pitchFamily="34" charset="0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DejaVu Sans" pitchFamily="34" charset="0"/>
          <a:ea typeface="DejaVu Sans" pitchFamily="34" charset="0"/>
          <a:cs typeface="DejaVu Sans" pitchFamily="34" charset="0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DejaVu Sans" pitchFamily="34" charset="0"/>
          <a:ea typeface="DejaVu Sans" pitchFamily="34" charset="0"/>
          <a:cs typeface="DejaVu Sans" pitchFamily="34" charset="0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Notes on Codesprints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OSGeo Board Meeting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18 September 2011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EEF3C-2B3E-4190-AF92-87FE06366338}" type="datetime3">
              <a:rPr lang="en-US" smtClean="0"/>
              <a:pPr/>
              <a:t>15 September 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2011 Flaxen Geo (CC BY-SA 2.0)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6594A-B945-4543-8467-0B4F33A4F6B9}" type="datetime3">
              <a:rPr lang="en-US" smtClean="0"/>
              <a:pPr/>
              <a:t>15 September 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2011 Flaxen Geo (CC BY-SA 2.0)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Definition</a:t>
            </a:r>
          </a:p>
          <a:p>
            <a:pPr lvl="1"/>
            <a:r>
              <a:rPr lang="en-US" dirty="0" smtClean="0"/>
              <a:t>serious coding, documentation, and project collaboration</a:t>
            </a:r>
          </a:p>
          <a:p>
            <a:pPr lvl="1"/>
            <a:r>
              <a:rPr lang="en-US" dirty="0" smtClean="0"/>
              <a:t>not aimed at training, presentations, workshops, etc…</a:t>
            </a:r>
            <a:endParaRPr lang="en-US" dirty="0"/>
          </a:p>
          <a:p>
            <a:endParaRPr lang="en-US" dirty="0" smtClean="0">
              <a:solidFill>
                <a:schemeClr val="accent3"/>
              </a:solidFill>
            </a:endParaRPr>
          </a:p>
          <a:p>
            <a:r>
              <a:rPr lang="en-US" dirty="0" smtClean="0">
                <a:solidFill>
                  <a:schemeClr val="accent3"/>
                </a:solidFill>
              </a:rPr>
              <a:t>Agreed</a:t>
            </a:r>
          </a:p>
          <a:p>
            <a:pPr lvl="1"/>
            <a:r>
              <a:rPr lang="en-US" dirty="0" err="1" smtClean="0"/>
              <a:t>codesprints</a:t>
            </a:r>
            <a:r>
              <a:rPr lang="en-US" dirty="0" smtClean="0"/>
              <a:t> are good</a:t>
            </a:r>
          </a:p>
          <a:p>
            <a:pPr lvl="1"/>
            <a:r>
              <a:rPr lang="en-US" dirty="0" smtClean="0"/>
              <a:t>OSGeo should “support” </a:t>
            </a:r>
            <a:r>
              <a:rPr lang="en-US" dirty="0" err="1" smtClean="0"/>
              <a:t>codesprints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chemeClr val="accent3"/>
                </a:solidFill>
              </a:rPr>
              <a:t>Open</a:t>
            </a:r>
          </a:p>
          <a:p>
            <a:pPr lvl="1"/>
            <a:r>
              <a:rPr lang="en-US" dirty="0" smtClean="0"/>
              <a:t>is funding of </a:t>
            </a:r>
            <a:r>
              <a:rPr lang="en-US" dirty="0" err="1" smtClean="0"/>
              <a:t>codesprints</a:t>
            </a:r>
            <a:r>
              <a:rPr lang="en-US" dirty="0" smtClean="0"/>
              <a:t> in-scope?</a:t>
            </a:r>
          </a:p>
          <a:p>
            <a:pPr lvl="1"/>
            <a:r>
              <a:rPr lang="en-US" dirty="0" smtClean="0"/>
              <a:t>if so, what are the criteria?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Foundation-level support?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Codesprints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76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E524-4B8E-4E1F-8AE7-B78BEE141C91}" type="datetime3">
              <a:rPr lang="en-US" smtClean="0"/>
              <a:pPr/>
              <a:t>15 September 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2011 Flaxen Geo (CC BY-SA 2.0)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8E9C2-8F9B-46F1-9240-459686E7E3A9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Big</a:t>
            </a:r>
            <a:r>
              <a:rPr lang="en-US" i="1" dirty="0">
                <a:solidFill>
                  <a:schemeClr val="accent1"/>
                </a:solidFill>
              </a:rPr>
              <a:t> </a:t>
            </a:r>
            <a:r>
              <a:rPr lang="en-US" i="1" dirty="0" smtClean="0"/>
              <a:t>  </a:t>
            </a:r>
            <a:r>
              <a:rPr lang="en-US" sz="1800" i="1" dirty="0" smtClean="0">
                <a:solidFill>
                  <a:schemeClr val="accent5"/>
                </a:solidFill>
              </a:rPr>
              <a:t>(annual</a:t>
            </a:r>
            <a:r>
              <a:rPr lang="en-US" sz="1800" i="1" dirty="0">
                <a:solidFill>
                  <a:schemeClr val="accent5"/>
                </a:solidFill>
              </a:rPr>
              <a:t>, multiproject, multiday, </a:t>
            </a:r>
            <a:r>
              <a:rPr lang="en-US" sz="1800" i="1" dirty="0" smtClean="0">
                <a:solidFill>
                  <a:schemeClr val="accent5"/>
                </a:solidFill>
              </a:rPr>
              <a:t>&gt;20 people)</a:t>
            </a:r>
            <a:endParaRPr lang="en-US" dirty="0" smtClean="0">
              <a:solidFill>
                <a:schemeClr val="accent5"/>
              </a:solidFill>
            </a:endParaRPr>
          </a:p>
          <a:p>
            <a:pPr lvl="1"/>
            <a:r>
              <a:rPr lang="en-US" dirty="0" smtClean="0"/>
              <a:t>Bolsena</a:t>
            </a:r>
          </a:p>
          <a:p>
            <a:pPr lvl="1"/>
            <a:r>
              <a:rPr lang="en-US" dirty="0" smtClean="0"/>
              <a:t>North America</a:t>
            </a:r>
          </a:p>
          <a:p>
            <a:endParaRPr lang="en-US" i="1" dirty="0"/>
          </a:p>
          <a:p>
            <a:r>
              <a:rPr lang="en-US" dirty="0" smtClean="0">
                <a:solidFill>
                  <a:schemeClr val="accent1"/>
                </a:solidFill>
              </a:rPr>
              <a:t>Less big</a:t>
            </a:r>
          </a:p>
          <a:p>
            <a:pPr lvl="1"/>
            <a:r>
              <a:rPr lang="en-US" dirty="0" smtClean="0"/>
              <a:t>FOSS4G  </a:t>
            </a:r>
            <a:r>
              <a:rPr lang="en-US" sz="1800" i="1" dirty="0" smtClean="0">
                <a:solidFill>
                  <a:srgbClr val="738AC8"/>
                </a:solidFill>
              </a:rPr>
              <a:t>(just one day, tied to another event)</a:t>
            </a:r>
            <a:endParaRPr lang="en-US" dirty="0" smtClean="0"/>
          </a:p>
          <a:p>
            <a:pPr lvl="1"/>
            <a:r>
              <a:rPr lang="en-US" dirty="0" smtClean="0"/>
              <a:t>GRASS, uDIG, … </a:t>
            </a:r>
            <a:r>
              <a:rPr lang="en-US" sz="1800" i="1" dirty="0" smtClean="0">
                <a:solidFill>
                  <a:srgbClr val="738AC8"/>
                </a:solidFill>
              </a:rPr>
              <a:t>(single project)</a:t>
            </a:r>
            <a:endParaRPr lang="en-US" dirty="0" smtClean="0"/>
          </a:p>
          <a:p>
            <a:pPr lvl="1"/>
            <a:r>
              <a:rPr lang="en-US" dirty="0" smtClean="0"/>
              <a:t>others… </a:t>
            </a:r>
            <a:r>
              <a:rPr lang="en-US" sz="1800" i="1" dirty="0" smtClean="0">
                <a:solidFill>
                  <a:srgbClr val="738AC8"/>
                </a:solidFill>
              </a:rPr>
              <a:t>(some small or very regional events)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sprints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Codesprints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724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E524-4B8E-4E1F-8AE7-B78BEE141C91}" type="datetime3">
              <a:rPr lang="en-US" smtClean="0"/>
              <a:pPr/>
              <a:t>15 September 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2011 Flaxen Geo (CC BY-SA 2.0)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8E9C2-8F9B-46F1-9240-459686E7E3A9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Audience</a:t>
            </a:r>
          </a:p>
          <a:p>
            <a:pPr lvl="1"/>
            <a:r>
              <a:rPr lang="en-US" dirty="0" smtClean="0"/>
              <a:t>geographic region</a:t>
            </a:r>
          </a:p>
          <a:p>
            <a:pPr lvl="1"/>
            <a:r>
              <a:rPr lang="en-US" dirty="0" smtClean="0"/>
              <a:t>number of attendees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chemeClr val="accent1"/>
                </a:solidFill>
              </a:rPr>
              <a:t>Projects</a:t>
            </a:r>
          </a:p>
          <a:p>
            <a:pPr lvl="1"/>
            <a:r>
              <a:rPr lang="en-US" dirty="0" smtClean="0"/>
              <a:t>just one specific thing, or wide open?</a:t>
            </a:r>
          </a:p>
          <a:p>
            <a:pPr lvl="1"/>
            <a:endParaRPr lang="en-US" dirty="0"/>
          </a:p>
          <a:p>
            <a:r>
              <a:rPr lang="en-US" dirty="0" smtClean="0">
                <a:solidFill>
                  <a:schemeClr val="accent1"/>
                </a:solidFill>
              </a:rPr>
              <a:t>Length</a:t>
            </a:r>
            <a:endParaRPr lang="en-US" dirty="0">
              <a:solidFill>
                <a:schemeClr val="accent1"/>
              </a:solidFill>
            </a:endParaRPr>
          </a:p>
          <a:p>
            <a:pPr lvl="1"/>
            <a:r>
              <a:rPr lang="en-US" dirty="0" smtClean="0"/>
              <a:t>single day or multiday?</a:t>
            </a:r>
          </a:p>
          <a:p>
            <a:pPr lvl="1"/>
            <a:endParaRPr lang="en-US" dirty="0"/>
          </a:p>
          <a:p>
            <a:r>
              <a:rPr lang="en-US" dirty="0" smtClean="0">
                <a:solidFill>
                  <a:schemeClr val="accent3"/>
                </a:solidFill>
              </a:rPr>
              <a:t>Funding model</a:t>
            </a:r>
          </a:p>
          <a:p>
            <a:pPr lvl="1"/>
            <a:r>
              <a:rPr lang="en-US" dirty="0" smtClean="0"/>
              <a:t>several variables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Minimum info needed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Codesprints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255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Funding models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Expenses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Revenue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 attendee</a:t>
            </a:r>
          </a:p>
          <a:p>
            <a:pPr lvl="1"/>
            <a:r>
              <a:rPr lang="en-US" dirty="0" smtClean="0"/>
              <a:t>travel</a:t>
            </a:r>
          </a:p>
          <a:p>
            <a:pPr lvl="1"/>
            <a:r>
              <a:rPr lang="en-US" dirty="0" smtClean="0"/>
              <a:t>lodging</a:t>
            </a:r>
          </a:p>
          <a:p>
            <a:pPr lvl="1"/>
            <a:r>
              <a:rPr lang="en-US" dirty="0" smtClean="0"/>
              <a:t>food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venue</a:t>
            </a:r>
          </a:p>
          <a:p>
            <a:pPr lvl="1"/>
            <a:r>
              <a:rPr lang="en-US" dirty="0" smtClean="0"/>
              <a:t>conference room</a:t>
            </a:r>
          </a:p>
          <a:p>
            <a:pPr lvl="1"/>
            <a:r>
              <a:rPr lang="en-US" dirty="0" smtClean="0"/>
              <a:t>other (supplies, wifi, …)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attendee T&amp;E</a:t>
            </a:r>
          </a:p>
          <a:p>
            <a:r>
              <a:rPr lang="en-US" dirty="0" smtClean="0"/>
              <a:t>attendee registration</a:t>
            </a:r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party sponsorship</a:t>
            </a:r>
          </a:p>
          <a:p>
            <a:r>
              <a:rPr lang="en-US" dirty="0" smtClean="0"/>
              <a:t>in-kind donations</a:t>
            </a:r>
          </a:p>
          <a:p>
            <a:pPr lvl="1"/>
            <a:r>
              <a:rPr lang="en-US" dirty="0" smtClean="0"/>
              <a:t>e.g. conference room</a:t>
            </a:r>
          </a:p>
          <a:p>
            <a:r>
              <a:rPr lang="en-US" dirty="0" smtClean="0"/>
              <a:t>OSGeo sponsorship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E524-4B8E-4E1F-8AE7-B78BEE141C91}" type="datetime3">
              <a:rPr lang="en-US" smtClean="0"/>
              <a:pPr/>
              <a:t>15 September 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2011 Flaxen Geo (CC BY-SA 2.0)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8E9C2-8F9B-46F1-9240-459686E7E3A9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0" name="Text Placeholder 6"/>
          <p:cNvSpPr txBox="1">
            <a:spLocks/>
          </p:cNvSpPr>
          <p:nvPr/>
        </p:nvSpPr>
        <p:spPr>
          <a:xfrm>
            <a:off x="6324600" y="76200"/>
            <a:ext cx="2590800" cy="304800"/>
          </a:xfrm>
          <a:prstGeom prst="rect">
            <a:avLst/>
          </a:prstGeom>
        </p:spPr>
        <p:txBody>
          <a:bodyPr/>
          <a:lstStyle>
            <a:lvl1pPr marL="411480" indent="-342900" algn="l" rtl="0" eaLnBrk="1" latinLnBrk="0" hangingPunct="1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 kumimoji="0" sz="3000" kern="1200">
                <a:solidFill>
                  <a:schemeClr val="tx1"/>
                </a:solidFill>
                <a:latin typeface="DejaVu Sans" pitchFamily="34" charset="0"/>
                <a:ea typeface="DejaVu Sans" pitchFamily="34" charset="0"/>
                <a:cs typeface="DejaVu Sans" pitchFamily="34" charset="0"/>
              </a:defRPr>
            </a:lvl1pPr>
            <a:lvl2pPr marL="740664" indent="-28575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"/>
              <a:defRPr kumimoji="0" sz="2600" kern="1200">
                <a:solidFill>
                  <a:schemeClr val="tx1"/>
                </a:solidFill>
                <a:latin typeface="DejaVu Sans" pitchFamily="34" charset="0"/>
                <a:ea typeface="DejaVu Sans" pitchFamily="34" charset="0"/>
                <a:cs typeface="DejaVu Sans" pitchFamily="34" charset="0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/>
              <a:buChar char=""/>
              <a:defRPr kumimoji="0" sz="2400" kern="1200">
                <a:solidFill>
                  <a:schemeClr val="tx1"/>
                </a:solidFill>
                <a:latin typeface="DejaVu Sans" pitchFamily="34" charset="0"/>
                <a:ea typeface="DejaVu Sans" pitchFamily="34" charset="0"/>
                <a:cs typeface="DejaVu Sans" pitchFamily="34" charset="0"/>
              </a:defRPr>
            </a:lvl3pPr>
            <a:lvl4pPr marL="1261872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3"/>
              <a:buChar char=""/>
              <a:defRPr kumimoji="0" sz="2200" kern="1200">
                <a:solidFill>
                  <a:schemeClr val="tx1"/>
                </a:solidFill>
                <a:latin typeface="DejaVu Sans" pitchFamily="34" charset="0"/>
                <a:ea typeface="DejaVu Sans" pitchFamily="34" charset="0"/>
                <a:cs typeface="DejaVu Sans" pitchFamily="34" charset="0"/>
              </a:defRPr>
            </a:lvl4pPr>
            <a:lvl5pPr marL="14813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DejaVu Sans" pitchFamily="34" charset="0"/>
                <a:ea typeface="DejaVu Sans" pitchFamily="34" charset="0"/>
                <a:cs typeface="DejaVu Sans" pitchFamily="34" charset="0"/>
              </a:defRPr>
            </a:lvl5pPr>
            <a:lvl6pPr marL="17099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19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3976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68580" indent="0" algn="r">
              <a:buNone/>
            </a:pPr>
            <a:r>
              <a:rPr lang="en-US" sz="1200" dirty="0"/>
              <a:t>Codesprints</a:t>
            </a:r>
          </a:p>
        </p:txBody>
      </p:sp>
    </p:spTree>
    <p:extLst>
      <p:ext uri="{BB962C8B-B14F-4D97-AF65-F5344CB8AC3E}">
        <p14:creationId xmlns:p14="http://schemas.microsoft.com/office/powerpoint/2010/main" val="3519459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E524-4B8E-4E1F-8AE7-B78BEE141C91}" type="datetime3">
              <a:rPr lang="en-US" smtClean="0"/>
              <a:pPr/>
              <a:t>15 September 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2011 Flaxen Geo (CC BY-SA 2.0)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8E9C2-8F9B-46F1-9240-459686E7E3A9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Not sole source</a:t>
            </a:r>
          </a:p>
          <a:p>
            <a:pPr lvl="1"/>
            <a:r>
              <a:rPr lang="en-US" dirty="0" smtClean="0"/>
              <a:t>matching funds</a:t>
            </a:r>
          </a:p>
          <a:p>
            <a:pPr lvl="1"/>
            <a:r>
              <a:rPr lang="en-US" dirty="0" smtClean="0"/>
              <a:t>good-faith insurance/backstop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Prefer multiday, multiproject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refer “independent” events? (e.g. not foss4g)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Amount proportional to size</a:t>
            </a:r>
          </a:p>
          <a:p>
            <a:pPr lvl="1"/>
            <a:r>
              <a:rPr lang="en-US" dirty="0" smtClean="0"/>
              <a:t>#projects  x  #attendees  x  #days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OSGeo Sponsorship Criteria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Codesprints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1433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xxxx Templat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D781DD7E14DB94CA5264A8A6B911649" ma:contentTypeVersion="0" ma:contentTypeDescription="Create a new document." ma:contentTypeScope="" ma:versionID="b6fed8d3a62e8b725bfe5139d889f7cd">
  <xsd:schema xmlns:xsd="http://www.w3.org/2001/XMLSchema" xmlns:p="http://schemas.microsoft.com/office/2006/metadata/properties" xmlns:ns2="D71D784D-4DE1-4CB9-A526-4A8A6B911649" targetNamespace="http://schemas.microsoft.com/office/2006/metadata/properties" ma:root="true" ma:fieldsID="fbe14ad137175f31687d7bacd5c9398b" ns2:_="">
    <xsd:import namespace="D71D784D-4DE1-4CB9-A526-4A8A6B911649"/>
    <xsd:element name="properties">
      <xsd:complexType>
        <xsd:sequence>
          <xsd:element name="documentManagement">
            <xsd:complexType>
              <xsd:all>
                <xsd:element ref="ns2:What" minOccurs="0"/>
                <xsd:element ref="ns2:Credited_x0020_Authors" minOccurs="0"/>
                <xsd:element ref="ns2:Publication" minOccurs="0"/>
                <xsd:element ref="ns2:Issue_x0020_Date" minOccurs="0"/>
                <xsd:element ref="ns2:Editor0" minOccurs="0"/>
                <xsd:element ref="ns2:Notes0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D71D784D-4DE1-4CB9-A526-4A8A6B911649" elementFormDefault="qualified">
    <xsd:import namespace="http://schemas.microsoft.com/office/2006/documentManagement/types"/>
    <xsd:element name="What" ma:index="8" nillable="true" ma:displayName="Ilk" ma:default="Presentation" ma:format="Dropdown" ma:internalName="What">
      <xsd:simpleType>
        <xsd:union memberTypes="dms:Text">
          <xsd:simpleType>
            <xsd:restriction base="dms:Choice">
              <xsd:enumeration value="Printed Article"/>
              <xsd:enumeration value="Online Article"/>
              <xsd:enumeration value="Presentation"/>
              <xsd:enumeration value="Workshop"/>
              <xsd:enumeration value="White Paper"/>
              <xsd:enumeration value="Book-Chapter"/>
              <xsd:enumeration value="OSGeo"/>
            </xsd:restriction>
          </xsd:simpleType>
        </xsd:union>
      </xsd:simpleType>
    </xsd:element>
    <xsd:element name="Credited_x0020_Authors" ma:index="9" nillable="true" ma:displayName="Credited Authors" ma:internalName="Credited_x0020_Authors">
      <xsd:simpleType>
        <xsd:restriction base="dms:Text">
          <xsd:maxLength value="255"/>
        </xsd:restriction>
      </xsd:simpleType>
    </xsd:element>
    <xsd:element name="Publication" ma:index="10" nillable="true" ma:displayName="Publication/Venue" ma:internalName="Publication">
      <xsd:simpleType>
        <xsd:restriction base="dms:Text">
          <xsd:maxLength value="255"/>
        </xsd:restriction>
      </xsd:simpleType>
    </xsd:element>
    <xsd:element name="Issue_x0020_Date" ma:index="11" nillable="true" ma:displayName="Issue Date/Event Date" ma:format="DateOnly" ma:internalName="Issue_x0020_Date">
      <xsd:simpleType>
        <xsd:restriction base="dms:DateTime"/>
      </xsd:simpleType>
    </xsd:element>
    <xsd:element name="Editor0" ma:index="12" nillable="true" ma:displayName="Editor" ma:internalName="Editor0">
      <xsd:simpleType>
        <xsd:restriction base="dms:Text">
          <xsd:maxLength value="255"/>
        </xsd:restriction>
      </xsd:simpleType>
    </xsd:element>
    <xsd:element name="Notes0" ma:index="13" nillable="true" ma:displayName="Notes" ma:internalName="Notes0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Notes0 xmlns="D71D784D-4DE1-4CB9-A526-4A8A6B911649" xsi:nil="true"/>
    <Credited_x0020_Authors xmlns="D71D784D-4DE1-4CB9-A526-4A8A6B911649">Michael P. Gerlek</Credited_x0020_Authors>
    <Editor0 xmlns="D71D784D-4DE1-4CB9-A526-4A8A6B911649" xsi:nil="true"/>
    <Publication xmlns="D71D784D-4DE1-4CB9-A526-4A8A6B911649">WA-URISA 2010, Tacoma, WA</Publication>
    <Issue_x0020_Date xmlns="D71D784D-4DE1-4CB9-A526-4A8A6B911649">2010-04-21T07:00:00+00:00</Issue_x0020_Date>
    <What xmlns="D71D784D-4DE1-4CB9-A526-4A8A6B911649">Presentation</What>
  </documentManagement>
</p:properties>
</file>

<file path=customXml/itemProps1.xml><?xml version="1.0" encoding="utf-8"?>
<ds:datastoreItem xmlns:ds="http://schemas.openxmlformats.org/officeDocument/2006/customXml" ds:itemID="{028284F9-09F3-4663-8703-EFF4877679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71D784D-4DE1-4CB9-A526-4A8A6B911649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588B5E37-42C5-489D-BCAF-23BC283F104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069ADD2-65B3-4727-9AE8-EE4CD227BE19}">
  <ds:schemaRefs>
    <ds:schemaRef ds:uri="D71D784D-4DE1-4CB9-A526-4A8A6B911649"/>
    <ds:schemaRef ds:uri="http://purl.org/dc/dcmitype/"/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xxxx Template</Template>
  <TotalTime>127</TotalTime>
  <Words>278</Words>
  <Application>Microsoft Office PowerPoint</Application>
  <PresentationFormat>On-screen Show (4:3)</PresentationFormat>
  <Paragraphs>87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xxxx Template</vt:lpstr>
      <vt:lpstr>Notes on Codesprints</vt:lpstr>
      <vt:lpstr>Foundation-level support?</vt:lpstr>
      <vt:lpstr>Historical sprints</vt:lpstr>
      <vt:lpstr>Minimum info needed</vt:lpstr>
      <vt:lpstr>Funding models</vt:lpstr>
      <vt:lpstr>OSGeo Sponsorship Criteria</vt:lpstr>
    </vt:vector>
  </TitlesOfParts>
  <Company>Flaxen Geo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Current Topics in  Open Source LiDAR</dc:title>
  <dc:creator>Michael P. Gerlek</dc:creator>
  <cp:lastModifiedBy>mpg</cp:lastModifiedBy>
  <cp:revision>18</cp:revision>
  <dcterms:created xsi:type="dcterms:W3CDTF">2011-09-10T16:08:36Z</dcterms:created>
  <dcterms:modified xsi:type="dcterms:W3CDTF">2011-09-15T17:24:01Z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0x0101004D781DD7E14DB94CA5264A8A6B911649</vt:lpwstr>
  </property>
  <property fmtid="{D5CDD505-2E9C-101B-9397-08002B2CF9AE}" pid="3" name="Authors">
    <vt:lpwstr>Michael P. Gerlek</vt:lpwstr>
  </property>
  <property fmtid="{D5CDD505-2E9C-101B-9397-08002B2CF9AE}" pid="4" name="Original Venue">
    <vt:lpwstr>WA-URISA 2010</vt:lpwstr>
  </property>
  <property fmtid="{D5CDD505-2E9C-101B-9397-08002B2CF9AE}" pid="5" name="What?">
    <vt:lpwstr>Presentation</vt:lpwstr>
  </property>
  <property fmtid="{D5CDD505-2E9C-101B-9397-08002B2CF9AE}" pid="6" name="sort letter">
    <vt:lpwstr>2010</vt:lpwstr>
  </property>
  <property fmtid="{D5CDD505-2E9C-101B-9397-08002B2CF9AE}" pid="7" name="Date">
    <vt:filetime>2010-04-13T07:00:00Z</vt:filetime>
  </property>
</Properties>
</file>