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mp4" ContentType="video/unknown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3" r:id="rId4"/>
    <p:sldId id="272" r:id="rId5"/>
    <p:sldId id="275" r:id="rId6"/>
    <p:sldId id="276" r:id="rId7"/>
    <p:sldId id="263" r:id="rId8"/>
    <p:sldId id="259" r:id="rId9"/>
    <p:sldId id="268" r:id="rId10"/>
    <p:sldId id="262" r:id="rId11"/>
    <p:sldId id="264" r:id="rId12"/>
    <p:sldId id="266" r:id="rId13"/>
    <p:sldId id="279" r:id="rId14"/>
    <p:sldId id="265" r:id="rId15"/>
    <p:sldId id="278" r:id="rId16"/>
    <p:sldId id="280" r:id="rId17"/>
    <p:sldId id="267" r:id="rId18"/>
    <p:sldId id="271" r:id="rId19"/>
    <p:sldId id="277" r:id="rId20"/>
    <p:sldId id="269" r:id="rId21"/>
    <p:sldId id="270" r:id="rId2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-456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D8F5-9B60-4C03-AE5E-4C2D452E4BB1}" type="datetimeFigureOut">
              <a:rPr lang="it-IT" smtClean="0"/>
              <a:t>7/17/15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15A9-1A32-448A-8D9D-91C9BFB644B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2590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D8F5-9B60-4C03-AE5E-4C2D452E4BB1}" type="datetimeFigureOut">
              <a:rPr lang="it-IT" smtClean="0"/>
              <a:t>7/17/15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15A9-1A32-448A-8D9D-91C9BFB644B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5335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D8F5-9B60-4C03-AE5E-4C2D452E4BB1}" type="datetimeFigureOut">
              <a:rPr lang="it-IT" smtClean="0"/>
              <a:t>7/17/15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15A9-1A32-448A-8D9D-91C9BFB644B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6227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D8F5-9B60-4C03-AE5E-4C2D452E4BB1}" type="datetimeFigureOut">
              <a:rPr lang="it-IT" smtClean="0"/>
              <a:t>7/17/15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15A9-1A32-448A-8D9D-91C9BFB644B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0954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D8F5-9B60-4C03-AE5E-4C2D452E4BB1}" type="datetimeFigureOut">
              <a:rPr lang="it-IT" smtClean="0"/>
              <a:t>7/17/15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15A9-1A32-448A-8D9D-91C9BFB644B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9374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D8F5-9B60-4C03-AE5E-4C2D452E4BB1}" type="datetimeFigureOut">
              <a:rPr lang="it-IT" smtClean="0"/>
              <a:t>7/17/15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15A9-1A32-448A-8D9D-91C9BFB644B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18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D8F5-9B60-4C03-AE5E-4C2D452E4BB1}" type="datetimeFigureOut">
              <a:rPr lang="it-IT" smtClean="0"/>
              <a:t>7/17/15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15A9-1A32-448A-8D9D-91C9BFB644B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1982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D8F5-9B60-4C03-AE5E-4C2D452E4BB1}" type="datetimeFigureOut">
              <a:rPr lang="it-IT" smtClean="0"/>
              <a:t>7/17/15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15A9-1A32-448A-8D9D-91C9BFB644B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9102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D8F5-9B60-4C03-AE5E-4C2D452E4BB1}" type="datetimeFigureOut">
              <a:rPr lang="it-IT" smtClean="0"/>
              <a:t>7/17/15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15A9-1A32-448A-8D9D-91C9BFB644B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11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D8F5-9B60-4C03-AE5E-4C2D452E4BB1}" type="datetimeFigureOut">
              <a:rPr lang="it-IT" smtClean="0"/>
              <a:t>7/17/15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15A9-1A32-448A-8D9D-91C9BFB644B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9120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D8F5-9B60-4C03-AE5E-4C2D452E4BB1}" type="datetimeFigureOut">
              <a:rPr lang="it-IT" smtClean="0"/>
              <a:t>7/17/15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615A9-1A32-448A-8D9D-91C9BFB644B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5849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AD8F5-9B60-4C03-AE5E-4C2D452E4BB1}" type="datetimeFigureOut">
              <a:rPr lang="it-IT" smtClean="0"/>
              <a:t>7/17/15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615A9-1A32-448A-8D9D-91C9BFB644B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6602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oss4geo.wordpress.com/" TargetMode="External"/><Relationship Id="rId4" Type="http://schemas.openxmlformats.org/officeDocument/2006/relationships/hyperlink" Target="http://ipesvirtual.dfpd.edu.uy/course/category.php?id=81" TargetMode="External"/><Relationship Id="rId5" Type="http://schemas.openxmlformats.org/officeDocument/2006/relationships/hyperlink" Target="http://catalog.cnm.edu/" TargetMode="External"/><Relationship Id="rId6" Type="http://schemas.openxmlformats.org/officeDocument/2006/relationships/hyperlink" Target="https://www.e-education.psu.edu/geog585/" TargetMode="External"/><Relationship Id="rId7" Type="http://schemas.openxmlformats.org/officeDocument/2006/relationships/hyperlink" Target="http://geomobile.como.polimi.it/policrowd/" TargetMode="Externa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rabic.oercommons.org/EN/authoring/4247-mapping-the-mangroves-mwl/view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e-education.psu.edu/geog585/" TargetMode="External"/><Relationship Id="rId3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fossgeo.org/" TargetMode="External"/><Relationship Id="rId3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8517" y="344992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GeoForAll </a:t>
            </a:r>
            <a:br>
              <a:rPr lang="it-IT" dirty="0" smtClean="0"/>
            </a:br>
            <a:r>
              <a:rPr lang="it-IT" dirty="0" smtClean="0"/>
              <a:t>Educator Awards </a:t>
            </a:r>
            <a:br>
              <a:rPr lang="it-IT" dirty="0" smtClean="0"/>
            </a:br>
            <a:r>
              <a:rPr lang="it-IT" dirty="0" smtClean="0"/>
              <a:t>for 2015</a:t>
            </a:r>
            <a:endParaRPr 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252" y="482543"/>
            <a:ext cx="2798676" cy="279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763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273" y="1201247"/>
            <a:ext cx="10515600" cy="5495636"/>
          </a:xfrm>
        </p:spPr>
        <p:txBody>
          <a:bodyPr>
            <a:normAutofit fontScale="77500" lnSpcReduction="20000"/>
          </a:bodyPr>
          <a:lstStyle/>
          <a:p>
            <a:r>
              <a:rPr lang="it-IT" b="1" u="sng" dirty="0" smtClean="0"/>
              <a:t>Daniel </a:t>
            </a:r>
            <a:r>
              <a:rPr lang="it-IT" b="1" u="sng" dirty="0"/>
              <a:t>Baldwin</a:t>
            </a:r>
            <a:r>
              <a:rPr lang="it-IT" dirty="0"/>
              <a:t>, </a:t>
            </a:r>
            <a:r>
              <a:rPr lang="it-IT" dirty="0" smtClean="0"/>
              <a:t>Costa </a:t>
            </a:r>
            <a:r>
              <a:rPr lang="it-IT" dirty="0"/>
              <a:t>Rica International Academy, Costa </a:t>
            </a:r>
            <a:r>
              <a:rPr lang="it-IT" dirty="0" smtClean="0"/>
              <a:t>Rica. </a:t>
            </a:r>
          </a:p>
          <a:p>
            <a:pPr marL="457200" lvl="1" indent="0">
              <a:buNone/>
            </a:pPr>
            <a:r>
              <a:rPr lang="it-IT" dirty="0" smtClean="0"/>
              <a:t>For his</a:t>
            </a:r>
            <a:r>
              <a:rPr lang="it-IT" dirty="0"/>
              <a:t> </a:t>
            </a:r>
            <a:r>
              <a:rPr lang="it-IT" dirty="0" smtClean="0">
                <a:hlinkClick r:id="rId2"/>
              </a:rPr>
              <a:t>“Mapping </a:t>
            </a:r>
            <a:r>
              <a:rPr lang="it-IT" dirty="0">
                <a:hlinkClick r:id="rId2"/>
              </a:rPr>
              <a:t>the Mangroves</a:t>
            </a:r>
            <a:r>
              <a:rPr lang="it-IT" dirty="0" smtClean="0">
                <a:hlinkClick r:id="rId2"/>
              </a:rPr>
              <a:t>”</a:t>
            </a:r>
            <a:r>
              <a:rPr lang="it-IT" dirty="0" smtClean="0"/>
              <a:t> course</a:t>
            </a:r>
            <a:br>
              <a:rPr lang="it-IT" dirty="0" smtClean="0"/>
            </a:br>
            <a:endParaRPr lang="it-IT" dirty="0"/>
          </a:p>
          <a:p>
            <a:r>
              <a:rPr lang="it-IT" b="1" u="sng" dirty="0"/>
              <a:t>Phil </a:t>
            </a:r>
            <a:r>
              <a:rPr lang="it-IT" b="1" u="sng" dirty="0" smtClean="0"/>
              <a:t>Davis</a:t>
            </a:r>
            <a:r>
              <a:rPr lang="it-IT" dirty="0" smtClean="0"/>
              <a:t>, DelMar </a:t>
            </a:r>
            <a:r>
              <a:rPr lang="it-IT" dirty="0"/>
              <a:t>College, Texas, USA </a:t>
            </a:r>
            <a:endParaRPr lang="it-IT" dirty="0" smtClean="0"/>
          </a:p>
          <a:p>
            <a:pPr marL="457200" lvl="1" indent="0">
              <a:buNone/>
            </a:pPr>
            <a:r>
              <a:rPr lang="it-IT" dirty="0"/>
              <a:t>F</a:t>
            </a:r>
            <a:r>
              <a:rPr lang="it-IT" dirty="0" smtClean="0"/>
              <a:t>or </a:t>
            </a:r>
            <a:r>
              <a:rPr lang="it-IT" dirty="0"/>
              <a:t>his </a:t>
            </a:r>
            <a:r>
              <a:rPr lang="it-IT" dirty="0" smtClean="0"/>
              <a:t>leadership </a:t>
            </a:r>
            <a:r>
              <a:rPr lang="it-IT" dirty="0"/>
              <a:t>and tireless efforts leading the creation of the </a:t>
            </a:r>
            <a:r>
              <a:rPr lang="it-IT" dirty="0" smtClean="0">
                <a:hlinkClick r:id="rId3"/>
              </a:rPr>
              <a:t>GeoAcademy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  <a:p>
            <a:r>
              <a:rPr lang="it-IT" b="1" dirty="0"/>
              <a:t>Genovevea Laurente, Consultora Calixto</a:t>
            </a:r>
            <a:r>
              <a:rPr lang="it-IT" dirty="0"/>
              <a:t>, </a:t>
            </a:r>
            <a:r>
              <a:rPr lang="it-IT" dirty="0" smtClean="0"/>
              <a:t>Uruguay </a:t>
            </a:r>
            <a:r>
              <a:rPr lang="it-IT" dirty="0"/>
              <a:t>and gvSIG Batovi </a:t>
            </a:r>
          </a:p>
          <a:p>
            <a:pPr marL="457200" lvl="1" indent="0">
              <a:buNone/>
            </a:pPr>
            <a:r>
              <a:rPr lang="it-IT" dirty="0"/>
              <a:t>F</a:t>
            </a:r>
            <a:r>
              <a:rPr lang="it-IT" dirty="0" smtClean="0"/>
              <a:t>or </a:t>
            </a:r>
            <a:r>
              <a:rPr lang="it-IT" dirty="0"/>
              <a:t>the course </a:t>
            </a:r>
            <a:r>
              <a:rPr lang="it-IT" dirty="0">
                <a:hlinkClick r:id="rId4"/>
              </a:rPr>
              <a:t>“Sistemas de Información Geográfica con uso de datos abiertos orientado a la educación,” or in English, “Geographic Information Systems for Education using Open Data</a:t>
            </a:r>
            <a:r>
              <a:rPr lang="it-IT" dirty="0" smtClean="0">
                <a:hlinkClick r:id="rId4"/>
              </a:rPr>
              <a:t>”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  <a:p>
            <a:r>
              <a:rPr lang="it-IT" b="1" dirty="0"/>
              <a:t>Kurt Menke</a:t>
            </a:r>
            <a:r>
              <a:rPr lang="it-IT" dirty="0"/>
              <a:t>, Bird’s Eye View GIS, Alburquerque, NM, </a:t>
            </a:r>
            <a:r>
              <a:rPr lang="it-IT" dirty="0" smtClean="0"/>
              <a:t>USA </a:t>
            </a:r>
          </a:p>
          <a:p>
            <a:pPr marL="457200" lvl="1" indent="0">
              <a:buNone/>
            </a:pPr>
            <a:r>
              <a:rPr lang="it-IT" dirty="0" smtClean="0"/>
              <a:t>For </a:t>
            </a:r>
            <a:r>
              <a:rPr lang="it-IT" dirty="0"/>
              <a:t>his </a:t>
            </a:r>
            <a:r>
              <a:rPr lang="it-IT" dirty="0">
                <a:hlinkClick r:id="rId5"/>
              </a:rPr>
              <a:t>Introduction to Open Source and Web Mapping</a:t>
            </a:r>
            <a:r>
              <a:rPr lang="it-IT" dirty="0"/>
              <a:t> course he developed for Central New Mexico Community </a:t>
            </a:r>
            <a:r>
              <a:rPr lang="it-IT" dirty="0" smtClean="0"/>
              <a:t>College</a:t>
            </a:r>
            <a:br>
              <a:rPr lang="it-IT" dirty="0" smtClean="0"/>
            </a:br>
            <a:endParaRPr lang="it-IT" dirty="0"/>
          </a:p>
          <a:p>
            <a:r>
              <a:rPr lang="it-IT" b="1" dirty="0"/>
              <a:t>Sterling Quinn</a:t>
            </a:r>
            <a:r>
              <a:rPr lang="it-IT" dirty="0"/>
              <a:t>, Pennsylvania State University, Pennsylvania, </a:t>
            </a:r>
            <a:r>
              <a:rPr lang="it-IT" dirty="0" smtClean="0"/>
              <a:t>USA </a:t>
            </a:r>
          </a:p>
          <a:p>
            <a:pPr marL="457200" lvl="1" indent="0">
              <a:buNone/>
            </a:pPr>
            <a:r>
              <a:rPr lang="it-IT" dirty="0" smtClean="0"/>
              <a:t>For </a:t>
            </a:r>
            <a:r>
              <a:rPr lang="it-IT" dirty="0"/>
              <a:t>his course on </a:t>
            </a:r>
            <a:r>
              <a:rPr lang="it-IT" dirty="0">
                <a:hlinkClick r:id="rId6"/>
              </a:rPr>
              <a:t>“Open Web Mapping</a:t>
            </a:r>
            <a:r>
              <a:rPr lang="it-IT" dirty="0" smtClean="0">
                <a:hlinkClick r:id="rId6"/>
              </a:rPr>
              <a:t>”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  <a:p>
            <a:r>
              <a:rPr lang="it-IT" b="1" dirty="0"/>
              <a:t>Giorgio Zamboni</a:t>
            </a:r>
            <a:r>
              <a:rPr lang="it-IT" dirty="0"/>
              <a:t>, Politecnico di Milano, Como campus, Italy </a:t>
            </a:r>
            <a:endParaRPr lang="it-IT" dirty="0" smtClean="0"/>
          </a:p>
          <a:p>
            <a:pPr marL="457200" lvl="1" indent="0">
              <a:buNone/>
            </a:pPr>
            <a:r>
              <a:rPr lang="it-IT" dirty="0"/>
              <a:t>F</a:t>
            </a:r>
            <a:r>
              <a:rPr lang="it-IT" dirty="0" smtClean="0"/>
              <a:t>or </a:t>
            </a:r>
            <a:r>
              <a:rPr lang="it-IT" dirty="0"/>
              <a:t>his </a:t>
            </a:r>
            <a:r>
              <a:rPr lang="it-IT" dirty="0">
                <a:hlinkClick r:id="rId7"/>
              </a:rPr>
              <a:t>“PoliCrowd: A Social Network App with NASA World Wind</a:t>
            </a:r>
            <a:r>
              <a:rPr lang="it-IT" dirty="0"/>
              <a:t>.</a:t>
            </a:r>
          </a:p>
          <a:p>
            <a:endParaRPr lang="it-IT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2418" y="-21464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Nominees – Individuals</a:t>
            </a:r>
          </a:p>
          <a:p>
            <a:r>
              <a:rPr lang="it-IT" sz="2400" dirty="0" smtClean="0"/>
              <a:t>(if you are here, stand up and be recognized!)</a:t>
            </a:r>
            <a:endParaRPr lang="it-IT" sz="2400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509" y="95193"/>
            <a:ext cx="2087418" cy="208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455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964" y="1362364"/>
            <a:ext cx="10515600" cy="5495636"/>
          </a:xfrm>
        </p:spPr>
        <p:txBody>
          <a:bodyPr>
            <a:normAutofit fontScale="62500" lnSpcReduction="20000"/>
          </a:bodyPr>
          <a:lstStyle/>
          <a:p>
            <a:r>
              <a:rPr lang="it-IT" b="1" dirty="0" smtClean="0"/>
              <a:t>Environmental Information Centre, </a:t>
            </a:r>
            <a:r>
              <a:rPr lang="it-IT" dirty="0" smtClean="0"/>
              <a:t>UNEP/GRID Warsaw </a:t>
            </a:r>
          </a:p>
          <a:p>
            <a:pPr marL="457200" lvl="1" indent="0">
              <a:buNone/>
            </a:pPr>
            <a:r>
              <a:rPr lang="it-IT" dirty="0" smtClean="0"/>
              <a:t>For their EduGIS Academy</a:t>
            </a:r>
            <a:br>
              <a:rPr lang="it-IT" dirty="0" smtClean="0"/>
            </a:br>
            <a:endParaRPr lang="it-IT" dirty="0" smtClean="0"/>
          </a:p>
          <a:p>
            <a:r>
              <a:rPr lang="it-IT" b="1" dirty="0" smtClean="0"/>
              <a:t>The Open Source Geospatial Laboratory team at ETH Zurich</a:t>
            </a:r>
            <a:r>
              <a:rPr lang="it-IT" dirty="0" smtClean="0"/>
              <a:t>, Switzerland </a:t>
            </a:r>
          </a:p>
          <a:p>
            <a:pPr marL="457200" lvl="1" indent="0">
              <a:buNone/>
            </a:pPr>
            <a:r>
              <a:rPr lang="it-IT" dirty="0"/>
              <a:t>F</a:t>
            </a:r>
            <a:r>
              <a:rPr lang="it-IT" dirty="0" smtClean="0"/>
              <a:t>or their Interactive Web Maps course</a:t>
            </a:r>
            <a:br>
              <a:rPr lang="it-IT" dirty="0" smtClean="0"/>
            </a:br>
            <a:endParaRPr lang="it-IT" dirty="0" smtClean="0"/>
          </a:p>
          <a:p>
            <a:r>
              <a:rPr lang="it-IT" b="1" dirty="0" smtClean="0"/>
              <a:t>Shashi Shekhar</a:t>
            </a:r>
            <a:r>
              <a:rPr lang="it-IT" dirty="0" smtClean="0"/>
              <a:t> and </a:t>
            </a:r>
            <a:r>
              <a:rPr lang="it-IT" b="1" dirty="0" smtClean="0"/>
              <a:t>Brent Hecht, Computer Science, University of Minnesota, USA</a:t>
            </a:r>
            <a:r>
              <a:rPr lang="it-IT" dirty="0" smtClean="0"/>
              <a:t> </a:t>
            </a:r>
          </a:p>
          <a:p>
            <a:pPr marL="457200" lvl="1" indent="0">
              <a:buNone/>
            </a:pPr>
            <a:r>
              <a:rPr lang="it-IT" dirty="0"/>
              <a:t>F</a:t>
            </a:r>
            <a:r>
              <a:rPr lang="it-IT" dirty="0" smtClean="0"/>
              <a:t>or their Massive Open Online Course “From GPS and Google Maps to Spatial Computing” </a:t>
            </a:r>
            <a:br>
              <a:rPr lang="it-IT" dirty="0" smtClean="0"/>
            </a:br>
            <a:endParaRPr lang="it-IT" dirty="0" smtClean="0"/>
          </a:p>
          <a:p>
            <a:r>
              <a:rPr lang="it-IT" b="1" dirty="0" smtClean="0"/>
              <a:t>Lluis Vicens (SIGTE,Spain), Toni Hernandez (SIGTE, Spain), Jeremy Morley (University of Nottingham,UK), Alberto Romeu (Prodevelop) and Jorge Sanz (Prodevelop)</a:t>
            </a:r>
            <a:r>
              <a:rPr lang="it-IT" dirty="0" smtClean="0"/>
              <a:t> </a:t>
            </a:r>
          </a:p>
          <a:p>
            <a:pPr marL="457200" lvl="1" indent="0">
              <a:buNone/>
            </a:pPr>
            <a:r>
              <a:rPr lang="it-IT" dirty="0"/>
              <a:t>F</a:t>
            </a:r>
            <a:r>
              <a:rPr lang="it-IT" dirty="0" smtClean="0"/>
              <a:t>or their GIS Open Source Summer School at the University of Girona in Spain  </a:t>
            </a:r>
            <a:br>
              <a:rPr lang="it-IT" dirty="0" smtClean="0"/>
            </a:br>
            <a:endParaRPr lang="it-IT" dirty="0" smtClean="0"/>
          </a:p>
          <a:p>
            <a:r>
              <a:rPr lang="it-IT" b="1" dirty="0" smtClean="0"/>
              <a:t>Ricardo Olivira, Raphael Moreno</a:t>
            </a:r>
            <a:r>
              <a:rPr lang="it-IT" dirty="0" smtClean="0"/>
              <a:t> - FOSS4G lab, University of Colorado, Denver USA </a:t>
            </a:r>
          </a:p>
          <a:p>
            <a:pPr marL="457200" lvl="1" indent="0">
              <a:buNone/>
            </a:pPr>
            <a:r>
              <a:rPr lang="it-IT" dirty="0"/>
              <a:t>F</a:t>
            </a:r>
            <a:r>
              <a:rPr lang="it-IT" dirty="0" smtClean="0"/>
              <a:t>or their PostgreSQL/PostGIS course materials</a:t>
            </a:r>
            <a:br>
              <a:rPr lang="it-IT" dirty="0" smtClean="0"/>
            </a:br>
            <a:endParaRPr lang="it-IT" dirty="0" smtClean="0"/>
          </a:p>
          <a:p>
            <a:r>
              <a:rPr lang="it-IT" b="1" dirty="0" smtClean="0"/>
              <a:t>Raquel Sosa, Rosario Casanova and Jorge Franco </a:t>
            </a:r>
          </a:p>
          <a:p>
            <a:pPr marL="457200" lvl="1" indent="0">
              <a:buNone/>
            </a:pPr>
            <a:r>
              <a:rPr lang="it-IT" dirty="0"/>
              <a:t>F</a:t>
            </a:r>
            <a:r>
              <a:rPr lang="it-IT" dirty="0" smtClean="0"/>
              <a:t>or their gvSIG Educa/Batovi effort in Uruguay </a:t>
            </a:r>
            <a:br>
              <a:rPr lang="it-IT" dirty="0" smtClean="0"/>
            </a:br>
            <a:endParaRPr lang="it-IT" dirty="0" smtClean="0"/>
          </a:p>
          <a:p>
            <a:r>
              <a:rPr lang="it-IT" b="1" dirty="0" smtClean="0"/>
              <a:t>Kurt Menke</a:t>
            </a:r>
            <a:r>
              <a:rPr lang="it-IT" dirty="0" smtClean="0"/>
              <a:t> - Bird's Eye View, </a:t>
            </a:r>
            <a:r>
              <a:rPr lang="it-IT" b="1" dirty="0" smtClean="0"/>
              <a:t>Nate Jennings</a:t>
            </a:r>
            <a:r>
              <a:rPr lang="it-IT" dirty="0" smtClean="0"/>
              <a:t> Urbandale Spatial, </a:t>
            </a:r>
            <a:r>
              <a:rPr lang="it-IT" b="1" dirty="0" smtClean="0"/>
              <a:t>Jon Van Hoesen</a:t>
            </a:r>
            <a:r>
              <a:rPr lang="it-IT" dirty="0" smtClean="0"/>
              <a:t> Green Mtn College, </a:t>
            </a:r>
            <a:r>
              <a:rPr lang="it-IT" b="1" dirty="0" smtClean="0"/>
              <a:t>Rick Smith</a:t>
            </a:r>
            <a:r>
              <a:rPr lang="it-IT" dirty="0" smtClean="0"/>
              <a:t> Texas A&amp;M, and </a:t>
            </a:r>
            <a:r>
              <a:rPr lang="it-IT" b="1" dirty="0" smtClean="0"/>
              <a:t>Phil Davis</a:t>
            </a:r>
            <a:r>
              <a:rPr lang="it-IT" dirty="0" smtClean="0"/>
              <a:t>, </a:t>
            </a:r>
            <a:r>
              <a:rPr lang="it-IT" dirty="0" err="1" smtClean="0"/>
              <a:t>Delmar</a:t>
            </a:r>
            <a:r>
              <a:rPr lang="it-IT" dirty="0" smtClean="0"/>
              <a:t> College</a:t>
            </a:r>
          </a:p>
          <a:p>
            <a:pPr marL="457200" lvl="1" indent="0">
              <a:buNone/>
            </a:pPr>
            <a:r>
              <a:rPr lang="it-IT" dirty="0"/>
              <a:t>F</a:t>
            </a:r>
            <a:r>
              <a:rPr lang="it-IT" dirty="0" smtClean="0"/>
              <a:t>or their GeoAcademy development </a:t>
            </a:r>
            <a:r>
              <a:rPr lang="it-IT" dirty="0" err="1" smtClean="0"/>
              <a:t>efforts</a:t>
            </a:r>
            <a:r>
              <a:rPr lang="it-IT" dirty="0" smtClean="0"/>
              <a:t>  </a:t>
            </a:r>
          </a:p>
          <a:p>
            <a:endParaRPr lang="it-IT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3182" y="1732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Nominees – Teams</a:t>
            </a:r>
          </a:p>
          <a:p>
            <a:r>
              <a:rPr lang="it-IT" sz="2400" dirty="0" smtClean="0"/>
              <a:t>(if you are here, stand up and be recognized!)</a:t>
            </a:r>
          </a:p>
          <a:p>
            <a:endParaRPr lang="it-IT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047" y="95193"/>
            <a:ext cx="2056880" cy="205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57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All of you are deserving!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Coming soon: </a:t>
            </a:r>
          </a:p>
          <a:p>
            <a:pPr marL="457200" lvl="1" indent="0">
              <a:buNone/>
            </a:pPr>
            <a:r>
              <a:rPr lang="it-IT" dirty="0" smtClean="0"/>
              <a:t>A ‘roll of honor’ listed on the GeoForAll website of all nominees.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CV: </a:t>
            </a:r>
          </a:p>
          <a:p>
            <a:pPr marL="457200" lvl="1" indent="0">
              <a:buNone/>
            </a:pPr>
            <a:r>
              <a:rPr lang="it-IT" dirty="0" smtClean="0"/>
              <a:t>Nominated, GeoForAll Educator of the Year, 2015, with a link to the ‘roll of honor’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Nominees</a:t>
            </a:r>
            <a:endParaRPr lang="it-IT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070" y="231229"/>
            <a:ext cx="2410748" cy="241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655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</a:t>
            </a:r>
            <a:r>
              <a:rPr lang="it-IT" dirty="0" err="1" smtClean="0"/>
              <a:t>GeoForAll</a:t>
            </a:r>
            <a:r>
              <a:rPr lang="it-IT" dirty="0" smtClean="0"/>
              <a:t> </a:t>
            </a:r>
            <a:r>
              <a:rPr lang="it-IT" dirty="0" err="1" smtClean="0"/>
              <a:t>Individual</a:t>
            </a:r>
            <a:r>
              <a:rPr lang="it-IT" dirty="0" smtClean="0"/>
              <a:t> Educator of the </a:t>
            </a:r>
            <a:r>
              <a:rPr lang="it-IT" dirty="0" err="1" smtClean="0"/>
              <a:t>Year</a:t>
            </a:r>
            <a:r>
              <a:rPr lang="it-IT" dirty="0" smtClean="0"/>
              <a:t> Award </a:t>
            </a:r>
            <a:r>
              <a:rPr lang="it-IT" dirty="0" err="1" smtClean="0"/>
              <a:t>goes</a:t>
            </a:r>
            <a:r>
              <a:rPr lang="it-IT" dirty="0" smtClean="0"/>
              <a:t> to…</a:t>
            </a:r>
            <a:endParaRPr lang="it-IT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524" y="1958429"/>
            <a:ext cx="3731549" cy="373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28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b="1" dirty="0" smtClean="0"/>
          </a:p>
          <a:p>
            <a:pPr marL="0" indent="0">
              <a:buNone/>
            </a:pPr>
            <a:r>
              <a:rPr lang="it-IT" b="1" dirty="0" smtClean="0"/>
              <a:t>Sterling Quinn</a:t>
            </a:r>
            <a:r>
              <a:rPr lang="it-IT" dirty="0" smtClean="0"/>
              <a:t>, Pennsylvania State University, Pennsylvania, USA </a:t>
            </a:r>
          </a:p>
          <a:p>
            <a:pPr marL="457200" lvl="1" indent="0">
              <a:buNone/>
            </a:pPr>
            <a:r>
              <a:rPr lang="it-IT" dirty="0" smtClean="0"/>
              <a:t>For his course on </a:t>
            </a:r>
            <a:r>
              <a:rPr lang="it-IT" dirty="0" smtClean="0">
                <a:hlinkClick r:id="rId2"/>
              </a:rPr>
              <a:t>“Open Web Mapping”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 smtClean="0"/>
          </a:p>
          <a:p>
            <a:pPr marL="0" indent="0">
              <a:buNone/>
            </a:pPr>
            <a:r>
              <a:rPr lang="it-IT" sz="2400" dirty="0" smtClean="0"/>
              <a:t>He couldn’t make it here – today is the final day at his Oxford summer doctoral program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Video…</a:t>
            </a:r>
            <a:endParaRPr lang="it-IT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GeoForAll Individual Educator </a:t>
            </a:r>
          </a:p>
          <a:p>
            <a:r>
              <a:rPr lang="it-IT" dirty="0"/>
              <a:t>o</a:t>
            </a:r>
            <a:r>
              <a:rPr lang="it-IT" dirty="0" smtClean="0"/>
              <a:t>f the Year Award - 2015</a:t>
            </a:r>
            <a:endParaRPr lang="it-IT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124" y="212756"/>
            <a:ext cx="2410748" cy="241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377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OSS4G_EU_QUINN 2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294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</a:t>
            </a:r>
            <a:r>
              <a:rPr lang="it-IT" dirty="0" err="1" smtClean="0"/>
              <a:t>GeoForAll</a:t>
            </a:r>
            <a:r>
              <a:rPr lang="it-IT" dirty="0" smtClean="0"/>
              <a:t> Educator of the </a:t>
            </a:r>
            <a:r>
              <a:rPr lang="it-IT" dirty="0" err="1" smtClean="0"/>
              <a:t>Year</a:t>
            </a:r>
            <a:r>
              <a:rPr lang="it-IT" dirty="0" smtClean="0"/>
              <a:t> Team Award </a:t>
            </a:r>
            <a:r>
              <a:rPr lang="it-IT" dirty="0" err="1" smtClean="0"/>
              <a:t>goes</a:t>
            </a:r>
            <a:r>
              <a:rPr lang="it-IT" dirty="0" smtClean="0"/>
              <a:t> to…</a:t>
            </a:r>
            <a:endParaRPr lang="it-IT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524" y="1958429"/>
            <a:ext cx="3731549" cy="373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659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9662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it-IT" b="1" dirty="0" smtClean="0"/>
          </a:p>
          <a:p>
            <a:pPr marL="0" indent="0">
              <a:buNone/>
            </a:pPr>
            <a:r>
              <a:rPr lang="it-IT" b="1" dirty="0" smtClean="0"/>
              <a:t>Kurt Menke</a:t>
            </a:r>
            <a:r>
              <a:rPr lang="it-IT" dirty="0" smtClean="0"/>
              <a:t> - Bird's Eye View, </a:t>
            </a:r>
            <a:r>
              <a:rPr lang="it-IT" b="1" dirty="0" smtClean="0"/>
              <a:t>Nate Jennings</a:t>
            </a:r>
            <a:r>
              <a:rPr lang="it-IT" dirty="0" smtClean="0"/>
              <a:t> Urbandale Spatial, </a:t>
            </a:r>
            <a:r>
              <a:rPr lang="it-IT" b="1" dirty="0" smtClean="0"/>
              <a:t>Jon Van Hoesen</a:t>
            </a:r>
            <a:r>
              <a:rPr lang="it-IT" dirty="0" smtClean="0"/>
              <a:t> Green Mtn College, </a:t>
            </a:r>
            <a:r>
              <a:rPr lang="it-IT" b="1" dirty="0" smtClean="0"/>
              <a:t>Rick Smith</a:t>
            </a:r>
            <a:r>
              <a:rPr lang="it-IT" dirty="0" smtClean="0"/>
              <a:t> Texas A&amp;M, and </a:t>
            </a:r>
            <a:r>
              <a:rPr lang="it-IT" b="1" dirty="0" smtClean="0"/>
              <a:t>Phil Davis</a:t>
            </a:r>
            <a:r>
              <a:rPr lang="it-IT" dirty="0" smtClean="0"/>
              <a:t>, Delmar College (all in USA) </a:t>
            </a:r>
          </a:p>
          <a:p>
            <a:pPr marL="0" indent="0">
              <a:buNone/>
            </a:pPr>
            <a:endParaRPr lang="it-IT" dirty="0" smtClean="0"/>
          </a:p>
          <a:p>
            <a:pPr marL="457200" lvl="1" indent="0">
              <a:buNone/>
            </a:pPr>
            <a:r>
              <a:rPr lang="it-IT" dirty="0" smtClean="0"/>
              <a:t>For their GeoAcademy development efforts</a:t>
            </a:r>
          </a:p>
          <a:p>
            <a:pPr marL="457200" lvl="1" indent="0">
              <a:buNone/>
            </a:pPr>
            <a:endParaRPr lang="it-IT" dirty="0"/>
          </a:p>
          <a:p>
            <a:pPr marL="457200" lvl="1" indent="0">
              <a:buNone/>
            </a:pPr>
            <a:r>
              <a:rPr lang="it-IT" dirty="0" smtClean="0">
                <a:hlinkClick r:id="rId2"/>
              </a:rPr>
              <a:t>fossgeo.org</a:t>
            </a:r>
            <a:endParaRPr lang="it-IT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GeoForAll Team Educator </a:t>
            </a:r>
          </a:p>
          <a:p>
            <a:r>
              <a:rPr lang="it-IT" dirty="0"/>
              <a:t>o</a:t>
            </a:r>
            <a:r>
              <a:rPr lang="it-IT" dirty="0" smtClean="0"/>
              <a:t>f the Year Award - 2015</a:t>
            </a:r>
            <a:endParaRPr lang="it-IT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124" y="212756"/>
            <a:ext cx="2410748" cy="241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369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Three </a:t>
            </a:r>
            <a:r>
              <a:rPr lang="it-IT" dirty="0" err="1" smtClean="0"/>
              <a:t>very</a:t>
            </a:r>
            <a:r>
              <a:rPr lang="it-IT" dirty="0" smtClean="0"/>
              <a:t> </a:t>
            </a:r>
            <a:r>
              <a:rPr lang="it-IT" dirty="0" err="1" smtClean="0"/>
              <a:t>quick</a:t>
            </a:r>
            <a:r>
              <a:rPr lang="it-IT" dirty="0" smtClean="0"/>
              <a:t> last items....</a:t>
            </a:r>
            <a:endParaRPr lang="it-IT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524" y="1958429"/>
            <a:ext cx="3731549" cy="373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71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43" y="124957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1. A BIG shout-out to GeoForAll’s leader </a:t>
            </a:r>
            <a:br>
              <a:rPr lang="it-IT" dirty="0" smtClean="0"/>
            </a:br>
            <a:r>
              <a:rPr lang="it-IT" b="1" u="sng" dirty="0" smtClean="0"/>
              <a:t>Suchith Anand </a:t>
            </a:r>
            <a:r>
              <a:rPr lang="it-IT" dirty="0" smtClean="0"/>
              <a:t>(University of Nottingham)</a:t>
            </a: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 </a:t>
            </a: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GeoForAll would not be at </a:t>
            </a:r>
            <a:br>
              <a:rPr lang="it-IT" dirty="0" smtClean="0"/>
            </a:br>
            <a:r>
              <a:rPr lang="it-IT" dirty="0" smtClean="0"/>
              <a:t>100+ labs without his tireless </a:t>
            </a:r>
            <a:br>
              <a:rPr lang="it-IT" dirty="0" smtClean="0"/>
            </a:br>
            <a:r>
              <a:rPr lang="it-IT" dirty="0" smtClean="0"/>
              <a:t>efforts</a:t>
            </a:r>
            <a:endParaRPr lang="it-IT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925" y="1406596"/>
            <a:ext cx="3731549" cy="37315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654" y="3110346"/>
            <a:ext cx="304800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693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What is </a:t>
            </a:r>
            <a:r>
              <a:rPr lang="it-IT" b="1" dirty="0" smtClean="0"/>
              <a:t>GeoForAll</a:t>
            </a:r>
            <a:r>
              <a:rPr lang="it-IT" dirty="0" smtClean="0"/>
              <a:t>.org?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365" y="2378332"/>
            <a:ext cx="10515600" cy="4351338"/>
          </a:xfrm>
        </p:spPr>
        <p:txBody>
          <a:bodyPr>
            <a:normAutofit fontScale="77500" lnSpcReduction="20000"/>
          </a:bodyPr>
          <a:lstStyle/>
          <a:p>
            <a:r>
              <a:rPr lang="en-US" sz="4000" dirty="0" smtClean="0"/>
              <a:t>A global network of  </a:t>
            </a:r>
            <a:r>
              <a:rPr lang="en-US" sz="4000" b="1" dirty="0" smtClean="0"/>
              <a:t>Open Geospatial Science Research and Education</a:t>
            </a:r>
            <a:r>
              <a:rPr lang="en-US" sz="4000" dirty="0" smtClean="0"/>
              <a:t> ‘Labs’ and ‘Partners’</a:t>
            </a:r>
          </a:p>
          <a:p>
            <a:pPr marL="0" indent="0">
              <a:buNone/>
            </a:pPr>
            <a:endParaRPr lang="en-US" sz="4000" dirty="0" smtClean="0"/>
          </a:p>
          <a:p>
            <a:r>
              <a:rPr lang="en-US" sz="4000" dirty="0" smtClean="0"/>
              <a:t>A partnership between </a:t>
            </a:r>
            <a:r>
              <a:rPr lang="en-US" sz="4000" dirty="0" err="1" smtClean="0"/>
              <a:t>OSGeo</a:t>
            </a:r>
            <a:r>
              <a:rPr lang="en-US" sz="4000" dirty="0" smtClean="0"/>
              <a:t> and ICA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sz="4000" dirty="0" smtClean="0"/>
              <a:t>An evolutionary step for the </a:t>
            </a:r>
            <a:r>
              <a:rPr lang="en-US" sz="4000" dirty="0" err="1" smtClean="0"/>
              <a:t>OSGeo’s</a:t>
            </a:r>
            <a:r>
              <a:rPr lang="en-US" sz="4000" dirty="0" smtClean="0"/>
              <a:t> Education Committee</a:t>
            </a:r>
          </a:p>
          <a:p>
            <a:pPr lvl="1"/>
            <a:r>
              <a:rPr lang="en-US" sz="3600" dirty="0" err="1" smtClean="0"/>
              <a:t>OSGeo</a:t>
            </a:r>
            <a:r>
              <a:rPr lang="en-US" sz="3600" dirty="0" smtClean="0"/>
              <a:t> Education Committee and </a:t>
            </a:r>
            <a:r>
              <a:rPr lang="en-US" sz="3600" dirty="0" err="1" smtClean="0"/>
              <a:t>GeoForAll</a:t>
            </a:r>
            <a:r>
              <a:rPr lang="en-US" sz="3600" dirty="0" smtClean="0"/>
              <a:t> are one and the same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4000" dirty="0" smtClean="0"/>
              <a:t> 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01" y="129629"/>
            <a:ext cx="2013207" cy="201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696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42" y="188430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2. GeoForAll Logo competition </a:t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Thank you to all who submitted entries! 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And thank you to the designer of the </a:t>
            </a:r>
            <a:br>
              <a:rPr lang="it-IT" dirty="0" smtClean="0"/>
            </a:br>
            <a:r>
              <a:rPr lang="it-IT" dirty="0" smtClean="0"/>
              <a:t>winning logo!</a:t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b="1" u="sng" dirty="0" smtClean="0"/>
              <a:t>Silvia Guerini</a:t>
            </a:r>
            <a:endParaRPr lang="it-IT" b="1" u="sng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525" y="2849362"/>
            <a:ext cx="3934748" cy="393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026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319833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3. On behalf of the entire conference, the GeoForAll community wanted to thank</a:t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b="1" dirty="0" smtClean="0"/>
              <a:t>Maria Brovelli (and the Como team!)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>for their efforts in making the FOSS4G EU conference such a success!</a:t>
            </a:r>
            <a:endParaRPr lang="it-IT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815" y="0"/>
            <a:ext cx="2770589" cy="277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004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GeoForAll’s Mission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365" y="237833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Making Geospatial Science and Education </a:t>
            </a:r>
            <a:br>
              <a:rPr lang="en-US" sz="4000" dirty="0" smtClean="0"/>
            </a:br>
            <a:r>
              <a:rPr lang="en-US" sz="4000" dirty="0" smtClean="0"/>
              <a:t>Open to All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01" y="129629"/>
            <a:ext cx="2013207" cy="201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34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GeoForAll Overall Aims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510" y="1773381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800" dirty="0" smtClean="0"/>
              <a:t>Establishing research and teaching opportunities in ‘Open Geospatial Science’</a:t>
            </a:r>
          </a:p>
          <a:p>
            <a:pPr marL="914400" lvl="1" indent="-457200">
              <a:buFont typeface="+mj-lt"/>
              <a:buAutoNum type="arabicPeriod"/>
            </a:pPr>
            <a:endParaRPr lang="en-US" sz="28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800" dirty="0" smtClean="0"/>
              <a:t>Build global open access teaching and research infrastructure</a:t>
            </a:r>
            <a:br>
              <a:rPr lang="en-US" sz="2800" dirty="0" smtClean="0"/>
            </a:br>
            <a:endParaRPr lang="en-US" sz="28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800" dirty="0" smtClean="0"/>
              <a:t>Provide worldwide learning platforms and training opportunities</a:t>
            </a:r>
          </a:p>
          <a:p>
            <a:pPr marL="914400" lvl="1" indent="-457200">
              <a:buFont typeface="+mj-lt"/>
              <a:buAutoNum type="arabicPeriod"/>
            </a:pPr>
            <a:endParaRPr lang="en-US" sz="2800" dirty="0"/>
          </a:p>
          <a:p>
            <a:pPr marL="914400" lvl="1" indent="-457200">
              <a:buFont typeface="+mj-lt"/>
              <a:buAutoNum type="arabicPeriod"/>
            </a:pPr>
            <a:r>
              <a:rPr lang="en-US" sz="2800" dirty="0" smtClean="0"/>
              <a:t>Establish collaborations between Academia, Schools, Government and Industry around Open Geospatial Science and Education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 smtClean="0"/>
          </a:p>
          <a:p>
            <a:endParaRPr lang="it-IT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01" y="129629"/>
            <a:ext cx="2013207" cy="201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357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04" y="217286"/>
            <a:ext cx="10515600" cy="1325563"/>
          </a:xfrm>
        </p:spPr>
        <p:txBody>
          <a:bodyPr/>
          <a:lstStyle/>
          <a:p>
            <a:r>
              <a:rPr lang="it-IT" b="1" dirty="0" smtClean="0"/>
              <a:t>A Reason to Celebrate</a:t>
            </a:r>
            <a:r>
              <a:rPr lang="it-IT" dirty="0" smtClean="0"/>
              <a:t>!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13145" y="1404361"/>
            <a:ext cx="10515600" cy="4351338"/>
          </a:xfrm>
        </p:spPr>
        <p:txBody>
          <a:bodyPr>
            <a:normAutofit/>
          </a:bodyPr>
          <a:lstStyle/>
          <a:p>
            <a:pPr lvl="1"/>
            <a:r>
              <a:rPr lang="en-US" sz="3600" dirty="0" smtClean="0"/>
              <a:t>June 2015: We reached </a:t>
            </a:r>
            <a:r>
              <a:rPr lang="en-US" sz="3600" b="1" dirty="0" smtClean="0"/>
              <a:t>100 labs </a:t>
            </a:r>
            <a:r>
              <a:rPr lang="en-US" sz="3600" dirty="0" smtClean="0"/>
              <a:t>worldwide </a:t>
            </a:r>
          </a:p>
          <a:p>
            <a:pPr lvl="1"/>
            <a:r>
              <a:rPr lang="en-US" sz="3600" dirty="0" smtClean="0"/>
              <a:t>Networking effects!</a:t>
            </a:r>
          </a:p>
          <a:p>
            <a:pPr marL="457200" lvl="1" indent="0">
              <a:buNone/>
            </a:pPr>
            <a:endParaRPr lang="en-US" sz="3600" dirty="0"/>
          </a:p>
          <a:p>
            <a:endParaRPr lang="it-IT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01" y="129629"/>
            <a:ext cx="2013207" cy="20132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609" y="2166517"/>
            <a:ext cx="4764892" cy="416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132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327" y="2812762"/>
            <a:ext cx="10515600" cy="1325563"/>
          </a:xfrm>
        </p:spPr>
        <p:txBody>
          <a:bodyPr>
            <a:normAutofit/>
          </a:bodyPr>
          <a:lstStyle/>
          <a:p>
            <a:r>
              <a:rPr lang="it-IT" dirty="0" smtClean="0"/>
              <a:t>Educational content sharing... </a:t>
            </a:r>
            <a:br>
              <a:rPr lang="it-IT" dirty="0" smtClean="0"/>
            </a:br>
            <a:r>
              <a:rPr lang="it-IT" dirty="0" smtClean="0"/>
              <a:t>One important component of GeoForAll</a:t>
            </a:r>
            <a:endParaRPr lang="it-IT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01" y="129629"/>
            <a:ext cx="2013207" cy="201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201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945" y="2361334"/>
            <a:ext cx="10515600" cy="4351338"/>
          </a:xfrm>
        </p:spPr>
        <p:txBody>
          <a:bodyPr/>
          <a:lstStyle/>
          <a:p>
            <a:r>
              <a:rPr lang="it-IT" dirty="0" smtClean="0"/>
              <a:t>To recognize educators in the GeoForAll </a:t>
            </a:r>
            <a:br>
              <a:rPr lang="it-IT" dirty="0" smtClean="0"/>
            </a:br>
            <a:r>
              <a:rPr lang="it-IT" dirty="0" smtClean="0"/>
              <a:t>community who are doing important things to </a:t>
            </a:r>
            <a:br>
              <a:rPr lang="it-IT" dirty="0" smtClean="0"/>
            </a:br>
            <a:r>
              <a:rPr lang="it-IT" dirty="0" smtClean="0"/>
              <a:t>move the GeoForAll educational mission forward</a:t>
            </a:r>
            <a:br>
              <a:rPr lang="it-IT" dirty="0" smtClean="0"/>
            </a:br>
            <a:endParaRPr lang="it-IT" dirty="0" smtClean="0"/>
          </a:p>
          <a:p>
            <a:r>
              <a:rPr lang="it-IT" dirty="0" smtClean="0"/>
              <a:t>Team Award</a:t>
            </a:r>
            <a:br>
              <a:rPr lang="it-IT" dirty="0" smtClean="0"/>
            </a:br>
            <a:endParaRPr lang="it-IT" dirty="0" smtClean="0"/>
          </a:p>
          <a:p>
            <a:r>
              <a:rPr lang="it-IT" dirty="0" smtClean="0"/>
              <a:t>Individual Award</a:t>
            </a:r>
            <a:endParaRPr lang="it-IT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err="1" smtClean="0"/>
              <a:t>GeoForAll</a:t>
            </a:r>
            <a:r>
              <a:rPr lang="it-IT" dirty="0" smtClean="0"/>
              <a:t> Educator Award – </a:t>
            </a:r>
          </a:p>
          <a:p>
            <a:r>
              <a:rPr lang="it-IT" dirty="0" smtClean="0"/>
              <a:t>1st year</a:t>
            </a:r>
            <a:endParaRPr lang="it-IT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070" y="231229"/>
            <a:ext cx="2410748" cy="241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812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Committee formed</a:t>
            </a:r>
          </a:p>
          <a:p>
            <a:r>
              <a:rPr lang="it-IT" dirty="0" smtClean="0"/>
              <a:t>Initial process defined</a:t>
            </a:r>
          </a:p>
          <a:p>
            <a:r>
              <a:rPr lang="it-IT" dirty="0" smtClean="0"/>
              <a:t>Nominations accepted</a:t>
            </a:r>
          </a:p>
          <a:p>
            <a:r>
              <a:rPr lang="it-IT" dirty="0" smtClean="0"/>
              <a:t>International </a:t>
            </a:r>
            <a:r>
              <a:rPr lang="it-IT" dirty="0" err="1" smtClean="0"/>
              <a:t>Committee</a:t>
            </a:r>
            <a:r>
              <a:rPr lang="it-IT" dirty="0" smtClean="0"/>
              <a:t> </a:t>
            </a:r>
            <a:r>
              <a:rPr lang="it-IT" dirty="0" err="1" smtClean="0"/>
              <a:t>review</a:t>
            </a:r>
            <a:endParaRPr lang="it-IT" dirty="0" smtClean="0"/>
          </a:p>
          <a:p>
            <a:r>
              <a:rPr lang="it-IT" dirty="0" smtClean="0"/>
              <a:t>Voting on candidates</a:t>
            </a:r>
          </a:p>
          <a:p>
            <a:r>
              <a:rPr lang="it-IT" dirty="0"/>
              <a:t>D</a:t>
            </a:r>
            <a:r>
              <a:rPr lang="it-IT" dirty="0" smtClean="0"/>
              <a:t>ifficult selection process... All nominees are doing GREAT THINGS, and they deserve a shout-out!</a:t>
            </a:r>
          </a:p>
          <a:p>
            <a:r>
              <a:rPr lang="it-IT" dirty="0" smtClean="0"/>
              <a:t>New process with a few ‘bumps’... But we learned from this and a committee will work on improving the process for next year</a:t>
            </a:r>
            <a:endParaRPr lang="it-IT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Educator Award Process</a:t>
            </a:r>
            <a:endParaRPr lang="it-IT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070" y="231229"/>
            <a:ext cx="2410748" cy="241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223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25000" lnSpcReduction="20000"/>
          </a:bodyPr>
          <a:lstStyle/>
          <a:p>
            <a:endParaRPr lang="it-IT" dirty="0" smtClean="0"/>
          </a:p>
          <a:p>
            <a:r>
              <a:rPr lang="it-IT" sz="6400" dirty="0" smtClean="0"/>
              <a:t>Georg Gartner (President, ICA) </a:t>
            </a:r>
          </a:p>
          <a:p>
            <a:r>
              <a:rPr lang="it-IT" sz="6400" dirty="0" smtClean="0"/>
              <a:t>Jeff McKenna (President, OSGeo) </a:t>
            </a:r>
          </a:p>
          <a:p>
            <a:r>
              <a:rPr lang="it-IT" sz="6400" dirty="0" smtClean="0"/>
              <a:t>Chen Jun (President, ISPRS) </a:t>
            </a:r>
          </a:p>
          <a:p>
            <a:r>
              <a:rPr lang="it-IT" sz="6400" dirty="0" smtClean="0"/>
              <a:t>Maria Antonia Brovelli (Italy) </a:t>
            </a:r>
          </a:p>
          <a:p>
            <a:r>
              <a:rPr lang="it-IT" sz="6400" dirty="0" smtClean="0"/>
              <a:t>Xinyue Ye (USA) </a:t>
            </a:r>
          </a:p>
          <a:p>
            <a:r>
              <a:rPr lang="it-IT" sz="6400" dirty="0" smtClean="0"/>
              <a:t>Luciene Delazari (Brazil) </a:t>
            </a:r>
          </a:p>
          <a:p>
            <a:r>
              <a:rPr lang="it-IT" sz="6400" dirty="0" smtClean="0"/>
              <a:t>Tuong-Thuy Vu (Malaysia) </a:t>
            </a:r>
          </a:p>
          <a:p>
            <a:r>
              <a:rPr lang="it-IT" sz="6400" dirty="0" smtClean="0"/>
              <a:t>Venkatesh Raghavan (Japan/India) </a:t>
            </a:r>
          </a:p>
          <a:p>
            <a:r>
              <a:rPr lang="it-IT" sz="6400" dirty="0" smtClean="0"/>
              <a:t>Ivana Ivánová (Brazil) </a:t>
            </a:r>
          </a:p>
          <a:p>
            <a:r>
              <a:rPr lang="it-IT" sz="6400" dirty="0" smtClean="0"/>
              <a:t>Jeroen Ticheler (The Netherlands) </a:t>
            </a:r>
          </a:p>
          <a:p>
            <a:r>
              <a:rPr lang="it-IT" sz="6400" dirty="0" smtClean="0"/>
              <a:t>Serena Coetzee (South Africa) </a:t>
            </a:r>
          </a:p>
          <a:p>
            <a:r>
              <a:rPr lang="it-IT" sz="6400" dirty="0" smtClean="0"/>
              <a:t>Helena Mitasova (USA) </a:t>
            </a:r>
          </a:p>
          <a:p>
            <a:r>
              <a:rPr lang="it-IT" sz="6400" dirty="0" smtClean="0"/>
              <a:t>Anne Ghisla (Germany) </a:t>
            </a:r>
          </a:p>
          <a:p>
            <a:r>
              <a:rPr lang="it-IT" sz="6400" dirty="0" smtClean="0"/>
              <a:t>Patrick Hogan (USA) </a:t>
            </a:r>
          </a:p>
          <a:p>
            <a:r>
              <a:rPr lang="it-IT" sz="6400" dirty="0" smtClean="0"/>
              <a:t>Suchith Anand (UK/India) </a:t>
            </a:r>
          </a:p>
          <a:p>
            <a:r>
              <a:rPr lang="it-IT" sz="6400" dirty="0" smtClean="0"/>
              <a:t>Charlie Schweik (USA)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Educator Award </a:t>
            </a:r>
            <a:endParaRPr lang="it-IT" dirty="0"/>
          </a:p>
          <a:p>
            <a:r>
              <a:rPr lang="it-IT" dirty="0" smtClean="0"/>
              <a:t>International Committee</a:t>
            </a:r>
          </a:p>
          <a:p>
            <a:r>
              <a:rPr lang="it-IT" sz="2800" dirty="0" smtClean="0"/>
              <a:t>(random order)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070" y="231229"/>
            <a:ext cx="2410748" cy="24107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60291" y="3464839"/>
            <a:ext cx="50702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** THANK YOU FOR YOUR</a:t>
            </a:r>
          </a:p>
          <a:p>
            <a:r>
              <a:rPr lang="it-IT" sz="3200" dirty="0" smtClean="0"/>
              <a:t>      SERVICE COMMITTEE!! **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887619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542</Words>
  <Application>Microsoft Macintosh PowerPoint</Application>
  <PresentationFormat>Custom</PresentationFormat>
  <Paragraphs>120</Paragraphs>
  <Slides>21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GeoForAll  Educator Awards  for 2015</vt:lpstr>
      <vt:lpstr>What is GeoForAll.org?</vt:lpstr>
      <vt:lpstr>GeoForAll’s Mission</vt:lpstr>
      <vt:lpstr>GeoForAll Overall Aims</vt:lpstr>
      <vt:lpstr>A Reason to Celebrate!</vt:lpstr>
      <vt:lpstr>Educational content sharing...  One important component of GeoForAll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GeoForAll Individual Educator of the Year Award goes to…</vt:lpstr>
      <vt:lpstr>PowerPoint Presentation</vt:lpstr>
      <vt:lpstr>PowerPoint Presentation</vt:lpstr>
      <vt:lpstr>The GeoForAll Educator of the Year Team Award goes to…</vt:lpstr>
      <vt:lpstr>PowerPoint Presentation</vt:lpstr>
      <vt:lpstr>Three very quick last items....</vt:lpstr>
      <vt:lpstr>1. A BIG shout-out to GeoForAll’s leader  Suchith Anand (University of Nottingham)   GeoForAll would not be at  100+ labs without his tireless  efforts</vt:lpstr>
      <vt:lpstr>2. GeoForAll Logo competition   Thank you to all who submitted entries!   And thank you to the designer of the  winning logo!  Silvia Guerini</vt:lpstr>
      <vt:lpstr>3. On behalf of the entire conference, the GeoForAll community wanted to thank  Maria Brovelli (and the Como team!)  for their efforts in making the FOSS4G EU conference such a success!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GeoForAll  Educator Awards</dc:title>
  <dc:creator>Charles Schweik - utente LABGEO02</dc:creator>
  <cp:lastModifiedBy>Charlie Schweik</cp:lastModifiedBy>
  <cp:revision>27</cp:revision>
  <dcterms:created xsi:type="dcterms:W3CDTF">2015-07-17T06:39:22Z</dcterms:created>
  <dcterms:modified xsi:type="dcterms:W3CDTF">2015-07-17T13:42:54Z</dcterms:modified>
</cp:coreProperties>
</file>