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95" r:id="rId4"/>
    <p:sldId id="258" r:id="rId5"/>
    <p:sldId id="276" r:id="rId6"/>
    <p:sldId id="277" r:id="rId7"/>
    <p:sldId id="278" r:id="rId8"/>
    <p:sldId id="279" r:id="rId9"/>
    <p:sldId id="280" r:id="rId10"/>
    <p:sldId id="298" r:id="rId11"/>
    <p:sldId id="282" r:id="rId12"/>
    <p:sldId id="284" r:id="rId13"/>
    <p:sldId id="296" r:id="rId14"/>
    <p:sldId id="297" r:id="rId15"/>
    <p:sldId id="286" r:id="rId16"/>
    <p:sldId id="291" r:id="rId17"/>
    <p:sldId id="2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6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25CF0-1009-9848-9BB9-AC5FB020573D}"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5CF0-1009-9848-9BB9-AC5FB020573D}"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5CF0-1009-9848-9BB9-AC5FB020573D}"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5CF0-1009-9848-9BB9-AC5FB020573D}"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25CF0-1009-9848-9BB9-AC5FB020573D}"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25CF0-1009-9848-9BB9-AC5FB020573D}"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25CF0-1009-9848-9BB9-AC5FB020573D}" type="datetimeFigureOut">
              <a:rPr lang="en-US" smtClean="0"/>
              <a:t>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25CF0-1009-9848-9BB9-AC5FB020573D}" type="datetimeFigureOut">
              <a:rPr lang="en-US" smtClean="0"/>
              <a:t>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25CF0-1009-9848-9BB9-AC5FB020573D}" type="datetimeFigureOut">
              <a:rPr lang="en-US" smtClean="0"/>
              <a:t>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25CF0-1009-9848-9BB9-AC5FB020573D}"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25CF0-1009-9848-9BB9-AC5FB020573D}"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1137B-8C3F-4B46-B082-E4D84E4444D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25CF0-1009-9848-9BB9-AC5FB020573D}" type="datetimeFigureOut">
              <a:rPr lang="en-US" smtClean="0"/>
              <a:t>2/10/16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1137B-8C3F-4B46-B082-E4D84E4444DD}" type="slidenum">
              <a:rPr lang="en-US" smtClean="0"/>
              <a:t>‹#›</a:t>
            </a:fld>
            <a:endParaRPr lang="en-US"/>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tiff"/><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hyperlink" Target="http://www.geobadges.org" TargetMode="External"/><Relationship Id="rId4"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84116" y="1089706"/>
            <a:ext cx="3403600" cy="4432300"/>
          </a:xfrm>
          <a:prstGeom prst="rect">
            <a:avLst/>
          </a:prstGeom>
        </p:spPr>
      </p:pic>
      <p:sp>
        <p:nvSpPr>
          <p:cNvPr id="5" name="Rectangle 4"/>
          <p:cNvSpPr/>
          <p:nvPr/>
        </p:nvSpPr>
        <p:spPr>
          <a:xfrm>
            <a:off x="3415999" y="2010781"/>
            <a:ext cx="5611215" cy="2554545"/>
          </a:xfrm>
          <a:prstGeom prst="rect">
            <a:avLst/>
          </a:prstGeom>
        </p:spPr>
        <p:txBody>
          <a:bodyPr wrap="square">
            <a:spAutoFit/>
          </a:bodyPr>
          <a:lstStyle/>
          <a:p>
            <a:r>
              <a:rPr lang="en-US" sz="3200" b="1" dirty="0" smtClean="0">
                <a:latin typeface="Arial"/>
                <a:cs typeface="Arial"/>
              </a:rPr>
              <a:t>GEOBADGES ISSUER GUIDEBOOK _____________________</a:t>
            </a:r>
          </a:p>
          <a:p>
            <a:endParaRPr lang="en-US" sz="3200" b="1" dirty="0">
              <a:latin typeface="Arial"/>
              <a:cs typeface="Arial"/>
            </a:endParaRPr>
          </a:p>
          <a:p>
            <a:r>
              <a:rPr lang="en-US" sz="3200" b="1" dirty="0" smtClean="0">
                <a:latin typeface="Arial"/>
                <a:cs typeface="Arial"/>
              </a:rPr>
              <a:t>CREATE. SHARE. REVIEW.</a:t>
            </a:r>
          </a:p>
        </p:txBody>
      </p:sp>
    </p:spTree>
    <p:extLst>
      <p:ext uri="{BB962C8B-B14F-4D97-AF65-F5344CB8AC3E}">
        <p14:creationId xmlns:p14="http://schemas.microsoft.com/office/powerpoint/2010/main" val="28928708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1071" y="2703884"/>
            <a:ext cx="2608744" cy="923330"/>
          </a:xfrm>
          <a:prstGeom prst="rect">
            <a:avLst/>
          </a:prstGeom>
        </p:spPr>
        <p:txBody>
          <a:bodyPr wrap="none">
            <a:spAutoFit/>
          </a:bodyPr>
          <a:lstStyle/>
          <a:p>
            <a:pPr algn="ctr"/>
            <a:r>
              <a:rPr lang="en-US" sz="5400" b="1" dirty="0" smtClean="0">
                <a:latin typeface="Arial"/>
                <a:cs typeface="Arial"/>
              </a:rPr>
              <a:t>SHARE</a:t>
            </a:r>
            <a:endParaRPr lang="en-US" sz="5400" dirty="0"/>
          </a:p>
        </p:txBody>
      </p:sp>
    </p:spTree>
    <p:extLst>
      <p:ext uri="{BB962C8B-B14F-4D97-AF65-F5344CB8AC3E}">
        <p14:creationId xmlns:p14="http://schemas.microsoft.com/office/powerpoint/2010/main" val="13163101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415450"/>
            <a:ext cx="8003322" cy="1692771"/>
          </a:xfrm>
          <a:prstGeom prst="rect">
            <a:avLst/>
          </a:prstGeom>
        </p:spPr>
        <p:txBody>
          <a:bodyPr wrap="square">
            <a:spAutoFit/>
          </a:bodyPr>
          <a:lstStyle/>
          <a:p>
            <a:r>
              <a:rPr lang="en-US" sz="3200" b="1" dirty="0" smtClean="0">
                <a:latin typeface="Arial"/>
                <a:cs typeface="Arial"/>
              </a:rPr>
              <a:t>SHARE</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Embed your badges on your own site</a:t>
            </a:r>
            <a:endParaRPr lang="en-US" sz="2400" b="1" dirty="0">
              <a:latin typeface="Arial"/>
              <a:cs typeface="Arial"/>
            </a:endParaRPr>
          </a:p>
          <a:p>
            <a:pPr marL="457200" indent="-457200">
              <a:buFont typeface="Arial"/>
              <a:buChar char="•"/>
            </a:pPr>
            <a:endParaRPr lang="en-US" sz="2400" b="1" dirty="0">
              <a:latin typeface="Arial"/>
              <a:cs typeface="Arial"/>
            </a:endParaRPr>
          </a:p>
        </p:txBody>
      </p:sp>
      <p:pic>
        <p:nvPicPr>
          <p:cNvPr id="3" name="Picture 2" descr="grab09.tiff"/>
          <p:cNvPicPr>
            <a:picLocks noChangeAspect="1"/>
          </p:cNvPicPr>
          <p:nvPr/>
        </p:nvPicPr>
        <p:blipFill rotWithShape="1">
          <a:blip r:embed="rId3">
            <a:extLst>
              <a:ext uri="{28A0092B-C50C-407E-A947-70E740481C1C}">
                <a14:useLocalDpi xmlns:a14="http://schemas.microsoft.com/office/drawing/2010/main" val="0"/>
              </a:ext>
            </a:extLst>
          </a:blip>
          <a:srcRect b="20897"/>
          <a:stretch/>
        </p:blipFill>
        <p:spPr>
          <a:xfrm>
            <a:off x="2445860" y="2935470"/>
            <a:ext cx="4958768" cy="3343392"/>
          </a:xfrm>
          <a:prstGeom prst="rect">
            <a:avLst/>
          </a:prstGeom>
        </p:spPr>
      </p:pic>
      <p:cxnSp>
        <p:nvCxnSpPr>
          <p:cNvPr id="9" name="Straight Arrow Connector 8"/>
          <p:cNvCxnSpPr/>
          <p:nvPr/>
        </p:nvCxnSpPr>
        <p:spPr>
          <a:xfrm>
            <a:off x="2110498" y="3756583"/>
            <a:ext cx="1875259" cy="143990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499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415450"/>
            <a:ext cx="8003322" cy="1692771"/>
          </a:xfrm>
          <a:prstGeom prst="rect">
            <a:avLst/>
          </a:prstGeom>
        </p:spPr>
        <p:txBody>
          <a:bodyPr wrap="square">
            <a:spAutoFit/>
          </a:bodyPr>
          <a:lstStyle/>
          <a:p>
            <a:r>
              <a:rPr lang="en-US" sz="3200" b="1" dirty="0" smtClean="0">
                <a:latin typeface="Arial"/>
                <a:cs typeface="Arial"/>
              </a:rPr>
              <a:t>SHARE</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Add to your Description to help earners practice and build the skills you want to recognize</a:t>
            </a:r>
            <a:endParaRPr lang="en-US" sz="2400" b="1" dirty="0">
              <a:latin typeface="Arial"/>
              <a:cs typeface="Arial"/>
            </a:endParaRPr>
          </a:p>
        </p:txBody>
      </p:sp>
      <p:pic>
        <p:nvPicPr>
          <p:cNvPr id="4" name="Picture 3" descr="grab10.tiff"/>
          <p:cNvPicPr>
            <a:picLocks noChangeAspect="1"/>
          </p:cNvPicPr>
          <p:nvPr/>
        </p:nvPicPr>
        <p:blipFill rotWithShape="1">
          <a:blip r:embed="rId3">
            <a:extLst>
              <a:ext uri="{28A0092B-C50C-407E-A947-70E740481C1C}">
                <a14:useLocalDpi xmlns:a14="http://schemas.microsoft.com/office/drawing/2010/main" val="0"/>
              </a:ext>
            </a:extLst>
          </a:blip>
          <a:srcRect b="24185"/>
          <a:stretch/>
        </p:blipFill>
        <p:spPr>
          <a:xfrm>
            <a:off x="2413767" y="2987396"/>
            <a:ext cx="5026633" cy="3273578"/>
          </a:xfrm>
          <a:prstGeom prst="rect">
            <a:avLst/>
          </a:prstGeom>
        </p:spPr>
      </p:pic>
      <p:cxnSp>
        <p:nvCxnSpPr>
          <p:cNvPr id="7" name="Straight Arrow Connector 6"/>
          <p:cNvCxnSpPr/>
          <p:nvPr/>
        </p:nvCxnSpPr>
        <p:spPr>
          <a:xfrm flipH="1">
            <a:off x="5491078" y="3935471"/>
            <a:ext cx="2324918" cy="83788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1547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415450"/>
            <a:ext cx="8003322" cy="1692771"/>
          </a:xfrm>
          <a:prstGeom prst="rect">
            <a:avLst/>
          </a:prstGeom>
        </p:spPr>
        <p:txBody>
          <a:bodyPr wrap="square">
            <a:spAutoFit/>
          </a:bodyPr>
          <a:lstStyle/>
          <a:p>
            <a:r>
              <a:rPr lang="en-US" sz="3200" b="1" dirty="0" smtClean="0">
                <a:latin typeface="Arial"/>
                <a:cs typeface="Arial"/>
              </a:rPr>
              <a:t>SHARE</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Directly award badges to others, without them having to lift a finger.</a:t>
            </a:r>
            <a:endParaRPr lang="en-US" sz="2400" b="1" dirty="0">
              <a:latin typeface="Arial"/>
              <a:cs typeface="Arial"/>
            </a:endParaRPr>
          </a:p>
        </p:txBody>
      </p:sp>
      <p:pic>
        <p:nvPicPr>
          <p:cNvPr id="4" name="Picture 3" descr="grab11.tiff"/>
          <p:cNvPicPr>
            <a:picLocks noChangeAspect="1"/>
          </p:cNvPicPr>
          <p:nvPr/>
        </p:nvPicPr>
        <p:blipFill rotWithShape="1">
          <a:blip r:embed="rId3">
            <a:extLst>
              <a:ext uri="{28A0092B-C50C-407E-A947-70E740481C1C}">
                <a14:useLocalDpi xmlns:a14="http://schemas.microsoft.com/office/drawing/2010/main" val="0"/>
              </a:ext>
            </a:extLst>
          </a:blip>
          <a:srcRect b="17094"/>
          <a:stretch/>
        </p:blipFill>
        <p:spPr>
          <a:xfrm>
            <a:off x="2360896" y="3030018"/>
            <a:ext cx="4972190" cy="3284619"/>
          </a:xfrm>
          <a:prstGeom prst="rect">
            <a:avLst/>
          </a:prstGeom>
        </p:spPr>
      </p:pic>
      <p:cxnSp>
        <p:nvCxnSpPr>
          <p:cNvPr id="9" name="Straight Arrow Connector 8"/>
          <p:cNvCxnSpPr/>
          <p:nvPr/>
        </p:nvCxnSpPr>
        <p:spPr>
          <a:xfrm>
            <a:off x="3658078" y="2504389"/>
            <a:ext cx="723888" cy="114486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2128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7217" y="2703884"/>
            <a:ext cx="2916446" cy="923330"/>
          </a:xfrm>
          <a:prstGeom prst="rect">
            <a:avLst/>
          </a:prstGeom>
        </p:spPr>
        <p:txBody>
          <a:bodyPr wrap="none">
            <a:spAutoFit/>
          </a:bodyPr>
          <a:lstStyle/>
          <a:p>
            <a:pPr algn="ctr"/>
            <a:r>
              <a:rPr lang="en-US" sz="5400" b="1" dirty="0" smtClean="0">
                <a:latin typeface="Arial"/>
                <a:cs typeface="Arial"/>
              </a:rPr>
              <a:t>REVIEW</a:t>
            </a:r>
            <a:endParaRPr lang="en-US" sz="5400" dirty="0"/>
          </a:p>
        </p:txBody>
      </p:sp>
    </p:spTree>
    <p:extLst>
      <p:ext uri="{BB962C8B-B14F-4D97-AF65-F5344CB8AC3E}">
        <p14:creationId xmlns:p14="http://schemas.microsoft.com/office/powerpoint/2010/main" val="968855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136858" y="158444"/>
            <a:ext cx="8992544" cy="1323439"/>
          </a:xfrm>
          <a:prstGeom prst="rect">
            <a:avLst/>
          </a:prstGeom>
        </p:spPr>
        <p:txBody>
          <a:bodyPr wrap="square">
            <a:spAutoFit/>
          </a:bodyPr>
          <a:lstStyle/>
          <a:p>
            <a:r>
              <a:rPr lang="en-US" sz="3200" b="1" dirty="0" smtClean="0">
                <a:latin typeface="Arial"/>
                <a:cs typeface="Arial"/>
              </a:rPr>
              <a:t>REVIEW</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Receive notifications and review evidence</a:t>
            </a:r>
            <a:endParaRPr lang="en-US" sz="2400" b="1" dirty="0">
              <a:latin typeface="Arial"/>
              <a:cs typeface="Arial"/>
            </a:endParaRPr>
          </a:p>
        </p:txBody>
      </p:sp>
      <p:pic>
        <p:nvPicPr>
          <p:cNvPr id="6" name="Picture 5" descr="jeri-email-inbox-emp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949" y="2943843"/>
            <a:ext cx="4964916" cy="3314081"/>
          </a:xfrm>
          <a:prstGeom prst="rect">
            <a:avLst/>
          </a:prstGeom>
        </p:spPr>
      </p:pic>
      <p:pic>
        <p:nvPicPr>
          <p:cNvPr id="3" name="Picture 2" descr="222222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895" y="3669304"/>
            <a:ext cx="2688282" cy="2437439"/>
          </a:xfrm>
          <a:prstGeom prst="rect">
            <a:avLst/>
          </a:prstGeom>
        </p:spPr>
      </p:pic>
    </p:spTree>
    <p:extLst>
      <p:ext uri="{BB962C8B-B14F-4D97-AF65-F5344CB8AC3E}">
        <p14:creationId xmlns:p14="http://schemas.microsoft.com/office/powerpoint/2010/main" val="16225838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410827" y="-316"/>
            <a:ext cx="8003322" cy="1323439"/>
          </a:xfrm>
          <a:prstGeom prst="rect">
            <a:avLst/>
          </a:prstGeom>
        </p:spPr>
        <p:txBody>
          <a:bodyPr wrap="square">
            <a:spAutoFit/>
          </a:bodyPr>
          <a:lstStyle/>
          <a:p>
            <a:r>
              <a:rPr lang="en-US" sz="3200" b="1" dirty="0" smtClean="0">
                <a:latin typeface="Arial"/>
                <a:cs typeface="Arial"/>
              </a:rPr>
              <a:t>Review</a:t>
            </a:r>
            <a:endParaRPr lang="en-US" sz="3200" b="1" dirty="0">
              <a:latin typeface="Arial"/>
              <a:cs typeface="Arial"/>
            </a:endParaRPr>
          </a:p>
          <a:p>
            <a:endParaRPr lang="en-US" sz="2400" b="1" dirty="0">
              <a:latin typeface="Arial"/>
              <a:cs typeface="Arial"/>
            </a:endParaRPr>
          </a:p>
          <a:p>
            <a:pPr marL="342900" indent="-342900">
              <a:buFont typeface="Arial"/>
              <a:buChar char="•"/>
            </a:pPr>
            <a:r>
              <a:rPr lang="en-US" sz="2400" b="1" dirty="0" smtClean="0">
                <a:latin typeface="Arial"/>
                <a:cs typeface="Arial"/>
              </a:rPr>
              <a:t>Accept, or reject and notify.</a:t>
            </a:r>
            <a:endParaRPr lang="en-US" sz="2400" b="1" dirty="0">
              <a:latin typeface="Arial"/>
              <a:cs typeface="Arial"/>
            </a:endParaRPr>
          </a:p>
        </p:txBody>
      </p:sp>
      <p:pic>
        <p:nvPicPr>
          <p:cNvPr id="4" name="Picture 3" descr="9090.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303" y="2946320"/>
            <a:ext cx="5073070" cy="3277130"/>
          </a:xfrm>
          <a:prstGeom prst="rect">
            <a:avLst/>
          </a:prstGeom>
        </p:spPr>
      </p:pic>
      <p:cxnSp>
        <p:nvCxnSpPr>
          <p:cNvPr id="7" name="Straight Arrow Connector 6"/>
          <p:cNvCxnSpPr/>
          <p:nvPr/>
        </p:nvCxnSpPr>
        <p:spPr>
          <a:xfrm>
            <a:off x="2915345" y="4202745"/>
            <a:ext cx="1021560" cy="60493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973099" y="4499295"/>
            <a:ext cx="585357" cy="4353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7898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84116" y="1089706"/>
            <a:ext cx="3403600" cy="4432300"/>
          </a:xfrm>
          <a:prstGeom prst="rect">
            <a:avLst/>
          </a:prstGeom>
        </p:spPr>
      </p:pic>
      <p:sp>
        <p:nvSpPr>
          <p:cNvPr id="5" name="Rectangle 4"/>
          <p:cNvSpPr/>
          <p:nvPr/>
        </p:nvSpPr>
        <p:spPr>
          <a:xfrm>
            <a:off x="3415999" y="2010781"/>
            <a:ext cx="5611215" cy="2062103"/>
          </a:xfrm>
          <a:prstGeom prst="rect">
            <a:avLst/>
          </a:prstGeom>
        </p:spPr>
        <p:txBody>
          <a:bodyPr wrap="square">
            <a:spAutoFit/>
          </a:bodyPr>
          <a:lstStyle/>
          <a:p>
            <a:r>
              <a:rPr lang="en-US" sz="3200" b="1" dirty="0" smtClean="0">
                <a:latin typeface="Arial"/>
                <a:cs typeface="Arial"/>
              </a:rPr>
              <a:t>GEOBADGES GUIDEBOOK _____________________</a:t>
            </a:r>
          </a:p>
          <a:p>
            <a:endParaRPr lang="en-US" sz="3200" b="1" dirty="0">
              <a:latin typeface="Arial"/>
              <a:cs typeface="Arial"/>
            </a:endParaRPr>
          </a:p>
          <a:p>
            <a:r>
              <a:rPr lang="en-US" sz="3200" b="1" dirty="0" smtClean="0">
                <a:latin typeface="Arial"/>
                <a:cs typeface="Arial"/>
              </a:rPr>
              <a:t>EARN. CREATE. ISSUE.</a:t>
            </a:r>
          </a:p>
        </p:txBody>
      </p:sp>
    </p:spTree>
    <p:extLst>
      <p:ext uri="{BB962C8B-B14F-4D97-AF65-F5344CB8AC3E}">
        <p14:creationId xmlns:p14="http://schemas.microsoft.com/office/powerpoint/2010/main" val="7726263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7032" y="196462"/>
            <a:ext cx="7244212" cy="5878533"/>
          </a:xfrm>
          <a:prstGeom prst="rect">
            <a:avLst/>
          </a:prstGeom>
        </p:spPr>
        <p:txBody>
          <a:bodyPr wrap="square">
            <a:spAutoFit/>
          </a:bodyPr>
          <a:lstStyle/>
          <a:p>
            <a:r>
              <a:rPr lang="en-US" sz="3200" b="1" dirty="0" smtClean="0">
                <a:latin typeface="Arial"/>
                <a:cs typeface="Arial"/>
              </a:rPr>
              <a:t>YOUR CHECKLIST</a:t>
            </a:r>
          </a:p>
          <a:p>
            <a:endParaRPr lang="en-US" sz="2400" b="1" i="1" dirty="0" smtClean="0">
              <a:latin typeface="Arial"/>
              <a:cs typeface="Arial"/>
            </a:endParaRPr>
          </a:p>
          <a:p>
            <a:r>
              <a:rPr lang="en-US" sz="2400" b="1" i="1" dirty="0" smtClean="0">
                <a:latin typeface="Arial"/>
                <a:cs typeface="Arial"/>
              </a:rPr>
              <a:t>Create</a:t>
            </a:r>
          </a:p>
          <a:p>
            <a:pPr marL="914400" lvl="1" indent="-457200">
              <a:buFont typeface="Arial"/>
              <a:buChar char="•"/>
            </a:pPr>
            <a:r>
              <a:rPr lang="en-US" sz="1600" dirty="0" smtClean="0">
                <a:latin typeface="Arial"/>
                <a:cs typeface="Arial"/>
              </a:rPr>
              <a:t>Log on to the American Geographical Society </a:t>
            </a:r>
            <a:r>
              <a:rPr lang="en-US" sz="1600" dirty="0" err="1" smtClean="0">
                <a:latin typeface="Arial"/>
                <a:cs typeface="Arial"/>
              </a:rPr>
              <a:t>Credly</a:t>
            </a:r>
            <a:r>
              <a:rPr lang="en-US" sz="1600" dirty="0" smtClean="0">
                <a:latin typeface="Arial"/>
                <a:cs typeface="Arial"/>
              </a:rPr>
              <a:t> Account.</a:t>
            </a:r>
          </a:p>
          <a:p>
            <a:pPr marL="914400" lvl="1" indent="-457200">
              <a:buFont typeface="Arial"/>
              <a:buChar char="•"/>
            </a:pPr>
            <a:r>
              <a:rPr lang="en-US" sz="1600" dirty="0" smtClean="0">
                <a:latin typeface="Arial"/>
                <a:cs typeface="Arial"/>
              </a:rPr>
              <a:t>Create your badge</a:t>
            </a:r>
          </a:p>
          <a:p>
            <a:pPr marL="914400" lvl="1" indent="-457200">
              <a:buFont typeface="Arial"/>
              <a:buChar char="•"/>
            </a:pPr>
            <a:r>
              <a:rPr lang="en-US" sz="1600" dirty="0" smtClean="0">
                <a:latin typeface="Arial"/>
                <a:cs typeface="Arial"/>
              </a:rPr>
              <a:t>Create a place-holder icon</a:t>
            </a:r>
          </a:p>
          <a:p>
            <a:pPr marL="914400" lvl="1" indent="-457200">
              <a:buFont typeface="Arial"/>
              <a:buChar char="•"/>
            </a:pPr>
            <a:r>
              <a:rPr lang="en-US" sz="1600" dirty="0" smtClean="0">
                <a:latin typeface="Arial"/>
                <a:cs typeface="Arial"/>
              </a:rPr>
              <a:t>Decide on a name and description</a:t>
            </a:r>
          </a:p>
          <a:p>
            <a:pPr marL="914400" lvl="1" indent="-457200">
              <a:buFont typeface="Arial"/>
              <a:buChar char="•"/>
            </a:pPr>
            <a:r>
              <a:rPr lang="en-US" sz="1600" dirty="0" smtClean="0">
                <a:latin typeface="Arial"/>
                <a:cs typeface="Arial"/>
              </a:rPr>
              <a:t>Add </a:t>
            </a:r>
            <a:r>
              <a:rPr lang="en-US" sz="1600" dirty="0" smtClean="0">
                <a:latin typeface="Arial"/>
                <a:cs typeface="Arial"/>
              </a:rPr>
              <a:t>more </a:t>
            </a:r>
            <a:r>
              <a:rPr lang="en-US" sz="1600" dirty="0" smtClean="0">
                <a:latin typeface="Arial"/>
                <a:cs typeface="Arial"/>
              </a:rPr>
              <a:t>detail</a:t>
            </a:r>
          </a:p>
          <a:p>
            <a:pPr marL="914400" lvl="1" indent="-457200">
              <a:buFont typeface="Arial"/>
              <a:buChar char="•"/>
            </a:pPr>
            <a:r>
              <a:rPr lang="en-US" sz="1600" dirty="0" smtClean="0">
                <a:latin typeface="Arial"/>
                <a:cs typeface="Arial"/>
              </a:rPr>
              <a:t>Determine how you will issue your credit</a:t>
            </a:r>
            <a:endParaRPr lang="en-US" sz="1600" dirty="0" smtClean="0">
              <a:latin typeface="Arial"/>
              <a:cs typeface="Arial"/>
            </a:endParaRPr>
          </a:p>
          <a:p>
            <a:r>
              <a:rPr lang="en-US" sz="2400" b="1" i="1" dirty="0" smtClean="0">
                <a:latin typeface="Arial"/>
                <a:cs typeface="Arial"/>
              </a:rPr>
              <a:t>Share </a:t>
            </a:r>
            <a:endParaRPr lang="en-US" sz="1600" dirty="0" smtClean="0">
              <a:latin typeface="Arial"/>
              <a:cs typeface="Arial"/>
            </a:endParaRPr>
          </a:p>
          <a:p>
            <a:pPr marL="914400" lvl="1" indent="-457200">
              <a:buFont typeface="Arial"/>
              <a:buChar char="•"/>
            </a:pPr>
            <a:r>
              <a:rPr lang="en-US" sz="1600" dirty="0" smtClean="0">
                <a:latin typeface="Arial"/>
                <a:cs typeface="Arial"/>
              </a:rPr>
              <a:t>Embed </a:t>
            </a:r>
            <a:r>
              <a:rPr lang="en-US" sz="1600" dirty="0" smtClean="0">
                <a:latin typeface="Arial"/>
                <a:cs typeface="Arial"/>
              </a:rPr>
              <a:t>them on your own site</a:t>
            </a:r>
          </a:p>
          <a:p>
            <a:pPr marL="914400" lvl="1" indent="-457200">
              <a:buFont typeface="Arial"/>
              <a:buChar char="•"/>
            </a:pPr>
            <a:r>
              <a:rPr lang="en-US" sz="1600" dirty="0" smtClean="0">
                <a:latin typeface="Arial"/>
                <a:cs typeface="Arial"/>
              </a:rPr>
              <a:t>Develop lessons that help earners build skills</a:t>
            </a:r>
          </a:p>
          <a:p>
            <a:pPr marL="914400" lvl="1" indent="-457200">
              <a:buFont typeface="Arial"/>
              <a:buChar char="•"/>
            </a:pPr>
            <a:r>
              <a:rPr lang="en-US" sz="1600" dirty="0" smtClean="0">
                <a:latin typeface="Arial"/>
                <a:cs typeface="Arial"/>
              </a:rPr>
              <a:t>Directly issue your badge with Claim codes</a:t>
            </a:r>
            <a:endParaRPr lang="en-US" sz="1600" dirty="0">
              <a:latin typeface="Arial"/>
              <a:cs typeface="Arial"/>
            </a:endParaRPr>
          </a:p>
          <a:p>
            <a:r>
              <a:rPr lang="en-US" sz="2400" b="1" i="1" dirty="0" smtClean="0">
                <a:latin typeface="Arial"/>
                <a:cs typeface="Arial"/>
              </a:rPr>
              <a:t>Review</a:t>
            </a:r>
            <a:endParaRPr lang="en-US" sz="2400" b="1" i="1" dirty="0" smtClean="0">
              <a:latin typeface="Arial"/>
              <a:cs typeface="Arial"/>
            </a:endParaRPr>
          </a:p>
          <a:p>
            <a:pPr marL="914400" lvl="1" indent="-457200">
              <a:buFont typeface="Arial"/>
              <a:buChar char="•"/>
            </a:pPr>
            <a:r>
              <a:rPr lang="en-US" sz="1600" dirty="0" smtClean="0">
                <a:latin typeface="Arial"/>
                <a:cs typeface="Arial"/>
              </a:rPr>
              <a:t>Notification of evidence</a:t>
            </a:r>
          </a:p>
          <a:p>
            <a:pPr marL="914400" lvl="1" indent="-457200">
              <a:buFont typeface="Arial"/>
              <a:buChar char="•"/>
            </a:pPr>
            <a:r>
              <a:rPr lang="en-US" sz="1600" dirty="0" smtClean="0">
                <a:latin typeface="Arial"/>
                <a:cs typeface="Arial"/>
              </a:rPr>
              <a:t>Acceptance</a:t>
            </a:r>
          </a:p>
          <a:p>
            <a:pPr marL="914400" lvl="1" indent="-457200">
              <a:buFont typeface="Arial"/>
              <a:buChar char="•"/>
            </a:pPr>
            <a:endParaRPr lang="en-US" sz="1600" dirty="0" smtClean="0">
              <a:latin typeface="Arial"/>
              <a:cs typeface="Arial"/>
            </a:endParaRPr>
          </a:p>
          <a:p>
            <a:pPr lvl="1"/>
            <a:endParaRPr lang="en-US" sz="1600" dirty="0" smtClean="0">
              <a:latin typeface="Arial"/>
              <a:cs typeface="Arial"/>
            </a:endParaRPr>
          </a:p>
          <a:p>
            <a:pPr marL="914400" lvl="1" indent="-457200">
              <a:buFont typeface="Arial"/>
              <a:buChar char="•"/>
            </a:pPr>
            <a:endParaRPr lang="en-US" sz="1600" dirty="0" smtClean="0">
              <a:latin typeface="Arial"/>
              <a:cs typeface="Arial"/>
            </a:endParaRPr>
          </a:p>
          <a:p>
            <a:pPr marL="914400" lvl="1" indent="-457200">
              <a:buFont typeface="Arial"/>
              <a:buChar char="•"/>
            </a:pPr>
            <a:endParaRPr lang="en-US" sz="2400" dirty="0" smtClean="0">
              <a:latin typeface="Arial"/>
              <a:cs typeface="Arial"/>
            </a:endParaRPr>
          </a:p>
        </p:txBody>
      </p:sp>
    </p:spTree>
    <p:extLst>
      <p:ext uri="{BB962C8B-B14F-4D97-AF65-F5344CB8AC3E}">
        <p14:creationId xmlns:p14="http://schemas.microsoft.com/office/powerpoint/2010/main" val="10477874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5266" y="2703884"/>
            <a:ext cx="2980353" cy="923330"/>
          </a:xfrm>
          <a:prstGeom prst="rect">
            <a:avLst/>
          </a:prstGeom>
        </p:spPr>
        <p:txBody>
          <a:bodyPr wrap="none">
            <a:spAutoFit/>
          </a:bodyPr>
          <a:lstStyle/>
          <a:p>
            <a:pPr algn="ctr"/>
            <a:r>
              <a:rPr lang="en-US" sz="5400" b="1" dirty="0" smtClean="0">
                <a:latin typeface="Arial"/>
                <a:cs typeface="Arial"/>
              </a:rPr>
              <a:t>CREATE</a:t>
            </a:r>
            <a:endParaRPr lang="en-US" sz="5400" dirty="0"/>
          </a:p>
        </p:txBody>
      </p:sp>
    </p:spTree>
    <p:extLst>
      <p:ext uri="{BB962C8B-B14F-4D97-AF65-F5344CB8AC3E}">
        <p14:creationId xmlns:p14="http://schemas.microsoft.com/office/powerpoint/2010/main" val="10735694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415450"/>
            <a:ext cx="8003322" cy="2185214"/>
          </a:xfrm>
          <a:prstGeom prst="rect">
            <a:avLst/>
          </a:prstGeom>
        </p:spPr>
        <p:txBody>
          <a:bodyPr wrap="square">
            <a:spAutoFit/>
          </a:bodyPr>
          <a:lstStyle/>
          <a:p>
            <a:r>
              <a:rPr lang="en-US" sz="3200" b="1" dirty="0" smtClean="0">
                <a:latin typeface="Arial"/>
                <a:cs typeface="Arial"/>
              </a:rPr>
              <a:t>CREATE</a:t>
            </a:r>
            <a:endParaRPr lang="en-US" sz="3200" b="1" dirty="0" smtClean="0">
              <a:latin typeface="Arial"/>
              <a:cs typeface="Arial"/>
            </a:endParaRPr>
          </a:p>
          <a:p>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Go to </a:t>
            </a:r>
            <a:r>
              <a:rPr lang="en-US" sz="2400" b="1" dirty="0" err="1" smtClean="0">
                <a:latin typeface="Arial"/>
                <a:cs typeface="Arial"/>
              </a:rPr>
              <a:t>www.credly.com</a:t>
            </a:r>
            <a:r>
              <a:rPr lang="en-US" sz="2400" b="1" dirty="0" smtClean="0">
                <a:latin typeface="Arial"/>
                <a:cs typeface="Arial"/>
              </a:rPr>
              <a:t> </a:t>
            </a:r>
            <a:r>
              <a:rPr lang="en-US" sz="2400" b="1" dirty="0" smtClean="0">
                <a:latin typeface="Arial"/>
                <a:cs typeface="Arial"/>
              </a:rPr>
              <a:t>and </a:t>
            </a:r>
            <a:r>
              <a:rPr lang="en-US" sz="2400" b="1" dirty="0" smtClean="0">
                <a:latin typeface="Arial"/>
                <a:cs typeface="Arial"/>
              </a:rPr>
              <a:t>log in as an Issuer</a:t>
            </a:r>
            <a:endParaRPr lang="en-US" sz="2400" b="1" dirty="0">
              <a:latin typeface="Arial"/>
              <a:cs typeface="Arial"/>
            </a:endParaRPr>
          </a:p>
          <a:p>
            <a:pPr marL="457200" indent="-457200">
              <a:buFont typeface="Arial"/>
              <a:buChar char="•"/>
            </a:pPr>
            <a:endParaRPr lang="en-US" sz="2400" b="1" dirty="0">
              <a:latin typeface="Arial"/>
              <a:cs typeface="Arial"/>
            </a:endParaRPr>
          </a:p>
        </p:txBody>
      </p:sp>
      <p:cxnSp>
        <p:nvCxnSpPr>
          <p:cNvPr id="7" name="Straight Arrow Connector 6"/>
          <p:cNvCxnSpPr/>
          <p:nvPr/>
        </p:nvCxnSpPr>
        <p:spPr>
          <a:xfrm flipH="1">
            <a:off x="6163864" y="2116891"/>
            <a:ext cx="1884645" cy="78514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descr="grab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323" y="2937816"/>
            <a:ext cx="4900647" cy="3348058"/>
          </a:xfrm>
          <a:prstGeom prst="rect">
            <a:avLst/>
          </a:prstGeom>
        </p:spPr>
      </p:pic>
    </p:spTree>
    <p:extLst>
      <p:ext uri="{BB962C8B-B14F-4D97-AF65-F5344CB8AC3E}">
        <p14:creationId xmlns:p14="http://schemas.microsoft.com/office/powerpoint/2010/main" val="38433900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415450"/>
            <a:ext cx="8003322" cy="1692771"/>
          </a:xfrm>
          <a:prstGeom prst="rect">
            <a:avLst/>
          </a:prstGeom>
        </p:spPr>
        <p:txBody>
          <a:bodyPr wrap="square">
            <a:spAutoFit/>
          </a:bodyPr>
          <a:lstStyle/>
          <a:p>
            <a:r>
              <a:rPr lang="en-US" sz="3200" b="1" dirty="0" smtClean="0">
                <a:latin typeface="Arial"/>
                <a:cs typeface="Arial"/>
              </a:rPr>
              <a:t>CREATE</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Create a new badge.</a:t>
            </a:r>
            <a:endParaRPr lang="en-US" sz="2400" b="1" dirty="0">
              <a:latin typeface="Arial"/>
              <a:cs typeface="Arial"/>
            </a:endParaRPr>
          </a:p>
          <a:p>
            <a:pPr marL="457200" indent="-457200">
              <a:buFont typeface="Arial"/>
              <a:buChar char="•"/>
            </a:pPr>
            <a:endParaRPr lang="en-US" sz="2400" b="1" dirty="0">
              <a:latin typeface="Arial"/>
              <a:cs typeface="Arial"/>
            </a:endParaRPr>
          </a:p>
        </p:txBody>
      </p:sp>
      <p:pic>
        <p:nvPicPr>
          <p:cNvPr id="3" name="Picture 2" descr="grab0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779" y="3041041"/>
            <a:ext cx="5025848" cy="3077903"/>
          </a:xfrm>
          <a:prstGeom prst="rect">
            <a:avLst/>
          </a:prstGeom>
        </p:spPr>
      </p:pic>
      <p:cxnSp>
        <p:nvCxnSpPr>
          <p:cNvPr id="7" name="Straight Arrow Connector 6"/>
          <p:cNvCxnSpPr/>
          <p:nvPr/>
        </p:nvCxnSpPr>
        <p:spPr>
          <a:xfrm flipH="1">
            <a:off x="6790990" y="3488241"/>
            <a:ext cx="1763604" cy="72364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7410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415450"/>
            <a:ext cx="8003322" cy="1323439"/>
          </a:xfrm>
          <a:prstGeom prst="rect">
            <a:avLst/>
          </a:prstGeom>
        </p:spPr>
        <p:txBody>
          <a:bodyPr wrap="square">
            <a:spAutoFit/>
          </a:bodyPr>
          <a:lstStyle/>
          <a:p>
            <a:r>
              <a:rPr lang="en-US" sz="3200" b="1" dirty="0" smtClean="0">
                <a:latin typeface="Arial"/>
                <a:cs typeface="Arial"/>
              </a:rPr>
              <a:t>CREATE</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Give your badge a name and description</a:t>
            </a:r>
            <a:endParaRPr lang="en-US" sz="2400" b="1" dirty="0">
              <a:latin typeface="Arial"/>
              <a:cs typeface="Arial"/>
            </a:endParaRPr>
          </a:p>
        </p:txBody>
      </p:sp>
      <p:pic>
        <p:nvPicPr>
          <p:cNvPr id="4" name="Picture 3" descr="grab0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782" y="3063415"/>
            <a:ext cx="5097389" cy="3076157"/>
          </a:xfrm>
          <a:prstGeom prst="rect">
            <a:avLst/>
          </a:prstGeom>
        </p:spPr>
      </p:pic>
      <p:cxnSp>
        <p:nvCxnSpPr>
          <p:cNvPr id="7" name="Straight Arrow Connector 6"/>
          <p:cNvCxnSpPr/>
          <p:nvPr/>
        </p:nvCxnSpPr>
        <p:spPr>
          <a:xfrm flipH="1">
            <a:off x="7122981" y="2116891"/>
            <a:ext cx="706379" cy="132823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22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182906"/>
            <a:ext cx="8003322" cy="2800767"/>
          </a:xfrm>
          <a:prstGeom prst="rect">
            <a:avLst/>
          </a:prstGeom>
        </p:spPr>
        <p:txBody>
          <a:bodyPr wrap="square">
            <a:spAutoFit/>
          </a:bodyPr>
          <a:lstStyle/>
          <a:p>
            <a:r>
              <a:rPr lang="en-US" sz="3200" b="1" dirty="0" smtClean="0">
                <a:latin typeface="Arial"/>
                <a:cs typeface="Arial"/>
              </a:rPr>
              <a:t>EARN</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Provide more information about your badge, either by typing it in or adding external links. Also, assign Categories that will help earners filter for your badge.</a:t>
            </a:r>
            <a:endParaRPr lang="en-US" sz="2400" b="1" dirty="0">
              <a:latin typeface="Arial"/>
              <a:cs typeface="Arial"/>
            </a:endParaRPr>
          </a:p>
          <a:p>
            <a:pPr marL="457200" indent="-457200">
              <a:buFont typeface="Arial"/>
              <a:buChar char="•"/>
            </a:pPr>
            <a:endParaRPr lang="en-US" sz="2400" b="1" dirty="0">
              <a:latin typeface="Arial"/>
              <a:cs typeface="Arial"/>
            </a:endParaRPr>
          </a:p>
        </p:txBody>
      </p:sp>
      <p:pic>
        <p:nvPicPr>
          <p:cNvPr id="3" name="Picture 2" descr="grab0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87" y="2909970"/>
            <a:ext cx="4900655" cy="3359547"/>
          </a:xfrm>
          <a:prstGeom prst="rect">
            <a:avLst/>
          </a:prstGeom>
        </p:spPr>
      </p:pic>
      <p:cxnSp>
        <p:nvCxnSpPr>
          <p:cNvPr id="7" name="Straight Arrow Connector 6"/>
          <p:cNvCxnSpPr/>
          <p:nvPr/>
        </p:nvCxnSpPr>
        <p:spPr>
          <a:xfrm flipH="1">
            <a:off x="6707090" y="3327210"/>
            <a:ext cx="1336724" cy="146690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85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349441"/>
            <a:ext cx="8509295" cy="5210281"/>
          </a:xfrm>
          <a:prstGeom prst="rect">
            <a:avLst/>
          </a:prstGeom>
        </p:spPr>
      </p:pic>
      <p:sp>
        <p:nvSpPr>
          <p:cNvPr id="5" name="Rectangle 4"/>
          <p:cNvSpPr/>
          <p:nvPr/>
        </p:nvSpPr>
        <p:spPr>
          <a:xfrm>
            <a:off x="321940" y="195013"/>
            <a:ext cx="8441992" cy="3170099"/>
          </a:xfrm>
          <a:prstGeom prst="rect">
            <a:avLst/>
          </a:prstGeom>
        </p:spPr>
        <p:txBody>
          <a:bodyPr wrap="square">
            <a:spAutoFit/>
          </a:bodyPr>
          <a:lstStyle/>
          <a:p>
            <a:r>
              <a:rPr lang="en-US" sz="3200" b="1" dirty="0" smtClean="0">
                <a:latin typeface="Arial"/>
                <a:cs typeface="Arial"/>
              </a:rPr>
              <a:t>EARN</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After clicking the “allow others to claim this credit” button, proceed to decide how you will issue your badge. You can issue it automatically, or require the earner to provide evidence that you review. You can also generate “claim codes”.</a:t>
            </a:r>
            <a:endParaRPr lang="en-US" sz="2400" b="1" dirty="0" smtClean="0">
              <a:latin typeface="Arial"/>
              <a:cs typeface="Arial"/>
            </a:endParaRPr>
          </a:p>
          <a:p>
            <a:pPr marL="457200" indent="-457200">
              <a:buFont typeface="Arial"/>
              <a:buChar char="•"/>
            </a:pPr>
            <a:endParaRPr lang="en-US" sz="2400" b="1" dirty="0">
              <a:latin typeface="Arial"/>
              <a:cs typeface="Arial"/>
            </a:endParaRPr>
          </a:p>
        </p:txBody>
      </p:sp>
      <p:pic>
        <p:nvPicPr>
          <p:cNvPr id="4" name="Picture 3" descr="grab06.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439" y="3225975"/>
            <a:ext cx="4972189" cy="3157861"/>
          </a:xfrm>
          <a:prstGeom prst="rect">
            <a:avLst/>
          </a:prstGeom>
        </p:spPr>
      </p:pic>
      <p:cxnSp>
        <p:nvCxnSpPr>
          <p:cNvPr id="6" name="Straight Arrow Connector 5"/>
          <p:cNvCxnSpPr/>
          <p:nvPr/>
        </p:nvCxnSpPr>
        <p:spPr>
          <a:xfrm flipH="1">
            <a:off x="6626707" y="3136535"/>
            <a:ext cx="706379" cy="132823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9331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Mf7Xi0NVL._SL1024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5" y="2116891"/>
            <a:ext cx="8509295" cy="5210281"/>
          </a:xfrm>
          <a:prstGeom prst="rect">
            <a:avLst/>
          </a:prstGeom>
        </p:spPr>
      </p:pic>
      <p:sp>
        <p:nvSpPr>
          <p:cNvPr id="5" name="Rectangle 4"/>
          <p:cNvSpPr/>
          <p:nvPr/>
        </p:nvSpPr>
        <p:spPr>
          <a:xfrm>
            <a:off x="551272" y="415450"/>
            <a:ext cx="8003322" cy="2431435"/>
          </a:xfrm>
          <a:prstGeom prst="rect">
            <a:avLst/>
          </a:prstGeom>
        </p:spPr>
        <p:txBody>
          <a:bodyPr wrap="square">
            <a:spAutoFit/>
          </a:bodyPr>
          <a:lstStyle/>
          <a:p>
            <a:r>
              <a:rPr lang="en-US" sz="3200" b="1" dirty="0" smtClean="0">
                <a:latin typeface="Arial"/>
                <a:cs typeface="Arial"/>
              </a:rPr>
              <a:t>CREATE</a:t>
            </a:r>
            <a:endParaRPr lang="en-US" sz="3200" b="1" dirty="0">
              <a:latin typeface="Arial"/>
              <a:cs typeface="Arial"/>
            </a:endParaRPr>
          </a:p>
          <a:p>
            <a:endParaRPr lang="en-US" sz="2400" b="1" dirty="0" smtClean="0">
              <a:latin typeface="Arial"/>
              <a:cs typeface="Arial"/>
            </a:endParaRPr>
          </a:p>
          <a:p>
            <a:pPr marL="457200" indent="-457200">
              <a:buFont typeface="Arial"/>
              <a:buChar char="•"/>
            </a:pPr>
            <a:r>
              <a:rPr lang="en-US" sz="2400" b="1" dirty="0" smtClean="0">
                <a:latin typeface="Arial"/>
                <a:cs typeface="Arial"/>
              </a:rPr>
              <a:t>That’s it! Once you save your wor</a:t>
            </a:r>
            <a:r>
              <a:rPr lang="en-US" sz="2400" b="1" dirty="0" smtClean="0">
                <a:latin typeface="Arial"/>
                <a:cs typeface="Arial"/>
              </a:rPr>
              <a:t>k, your </a:t>
            </a:r>
            <a:r>
              <a:rPr lang="en-US" sz="2400" b="1" dirty="0" err="1" smtClean="0">
                <a:latin typeface="Arial"/>
                <a:cs typeface="Arial"/>
              </a:rPr>
              <a:t>GeoBadge</a:t>
            </a:r>
            <a:r>
              <a:rPr lang="en-US" sz="2400" b="1" dirty="0" smtClean="0">
                <a:latin typeface="Arial"/>
                <a:cs typeface="Arial"/>
              </a:rPr>
              <a:t> will appear at </a:t>
            </a:r>
            <a:r>
              <a:rPr lang="en-US" sz="2400" b="1" dirty="0" smtClean="0">
                <a:latin typeface="Arial"/>
                <a:cs typeface="Arial"/>
                <a:hlinkClick r:id="rId3"/>
              </a:rPr>
              <a:t>www.geobadges.org</a:t>
            </a:r>
            <a:r>
              <a:rPr lang="en-US" sz="2400" b="1" dirty="0" smtClean="0">
                <a:latin typeface="Arial"/>
                <a:cs typeface="Arial"/>
              </a:rPr>
              <a:t> for everyone to find and earn!</a:t>
            </a:r>
            <a:endParaRPr lang="en-US" sz="2400" b="1" dirty="0">
              <a:latin typeface="Arial"/>
              <a:cs typeface="Arial"/>
            </a:endParaRPr>
          </a:p>
          <a:p>
            <a:pPr marL="457200" indent="-457200">
              <a:buFont typeface="Arial"/>
              <a:buChar char="•"/>
            </a:pPr>
            <a:endParaRPr lang="en-US" sz="2400" b="1" dirty="0">
              <a:latin typeface="Arial"/>
              <a:cs typeface="Arial"/>
            </a:endParaRPr>
          </a:p>
        </p:txBody>
      </p:sp>
      <p:cxnSp>
        <p:nvCxnSpPr>
          <p:cNvPr id="7" name="Straight Arrow Connector 6"/>
          <p:cNvCxnSpPr/>
          <p:nvPr/>
        </p:nvCxnSpPr>
        <p:spPr>
          <a:xfrm>
            <a:off x="4598939" y="3597737"/>
            <a:ext cx="1021560" cy="72364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grab0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552" y="2987057"/>
            <a:ext cx="4900648" cy="3184472"/>
          </a:xfrm>
          <a:prstGeom prst="rect">
            <a:avLst/>
          </a:prstGeom>
        </p:spPr>
      </p:pic>
      <p:cxnSp>
        <p:nvCxnSpPr>
          <p:cNvPr id="8" name="Straight Arrow Connector 7"/>
          <p:cNvCxnSpPr/>
          <p:nvPr/>
        </p:nvCxnSpPr>
        <p:spPr>
          <a:xfrm flipH="1">
            <a:off x="6787678" y="4464767"/>
            <a:ext cx="1010433" cy="132823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6866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686</TotalTime>
  <Words>268</Words>
  <Application>Microsoft Macintosh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Marino</dc:creator>
  <cp:lastModifiedBy>Jonathan Marino</cp:lastModifiedBy>
  <cp:revision>34</cp:revision>
  <dcterms:created xsi:type="dcterms:W3CDTF">2015-08-14T14:01:34Z</dcterms:created>
  <dcterms:modified xsi:type="dcterms:W3CDTF">2016-02-10T21:22:27Z</dcterms:modified>
</cp:coreProperties>
</file>