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42" r:id="rId2"/>
    <p:sldId id="650" r:id="rId3"/>
    <p:sldId id="633" r:id="rId4"/>
    <p:sldId id="634" r:id="rId5"/>
    <p:sldId id="661" r:id="rId6"/>
    <p:sldId id="652" r:id="rId7"/>
    <p:sldId id="653" r:id="rId8"/>
    <p:sldId id="654" r:id="rId9"/>
    <p:sldId id="645" r:id="rId10"/>
    <p:sldId id="647" r:id="rId11"/>
    <p:sldId id="635" r:id="rId12"/>
    <p:sldId id="662" r:id="rId13"/>
    <p:sldId id="648" r:id="rId14"/>
    <p:sldId id="658" r:id="rId15"/>
    <p:sldId id="637" r:id="rId16"/>
    <p:sldId id="657" r:id="rId17"/>
    <p:sldId id="640" r:id="rId18"/>
    <p:sldId id="641" r:id="rId19"/>
    <p:sldId id="651" r:id="rId20"/>
    <p:sldId id="656" r:id="rId21"/>
    <p:sldId id="642" r:id="rId22"/>
    <p:sldId id="644" r:id="rId23"/>
    <p:sldId id="655" r:id="rId24"/>
    <p:sldId id="643" r:id="rId25"/>
    <p:sldId id="618" r:id="rId26"/>
    <p:sldId id="649" r:id="rId27"/>
  </p:sldIdLst>
  <p:sldSz cx="9144000" cy="6858000" type="screen4x3"/>
  <p:notesSz cx="6729413" cy="9926638"/>
  <p:defaultTextStyle>
    <a:defPPr>
      <a:defRPr lang="de-DE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990000"/>
    <a:srgbClr val="A50021"/>
    <a:srgbClr val="4D4D4D"/>
    <a:srgbClr val="333399"/>
    <a:srgbClr val="0033CC"/>
    <a:srgbClr val="FDCBF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1" autoAdjust="0"/>
    <p:restoredTop sz="82206" autoAdjust="0"/>
  </p:normalViewPr>
  <p:slideViewPr>
    <p:cSldViewPr snapToGrid="0">
      <p:cViewPr varScale="1">
        <p:scale>
          <a:sx n="91" d="100"/>
          <a:sy n="91" d="100"/>
        </p:scale>
        <p:origin x="-5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2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62CE0-CA6D-403C-B116-50656CDA043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CCBF5B-B570-417E-A1D1-8A148927E0BF}">
      <dgm:prSet phldrT="[Text]"/>
      <dgm:spPr/>
      <dgm:t>
        <a:bodyPr/>
        <a:lstStyle/>
        <a:p>
          <a:r>
            <a:rPr lang="en-US" b="1" dirty="0" smtClean="0"/>
            <a:t>What</a:t>
          </a:r>
          <a:endParaRPr lang="en-US" b="1" dirty="0"/>
        </a:p>
      </dgm:t>
    </dgm:pt>
    <dgm:pt modelId="{40AE57AF-6679-4829-A323-841DC92AD7BA}" type="parTrans" cxnId="{7C97F6DB-AEAB-4BCA-A49F-151D515FD1B6}">
      <dgm:prSet/>
      <dgm:spPr/>
      <dgm:t>
        <a:bodyPr/>
        <a:lstStyle/>
        <a:p>
          <a:endParaRPr lang="en-US"/>
        </a:p>
      </dgm:t>
    </dgm:pt>
    <dgm:pt modelId="{75D6947E-E7CE-42FA-9878-C32F0F0999D2}" type="sibTrans" cxnId="{7C97F6DB-AEAB-4BCA-A49F-151D515FD1B6}">
      <dgm:prSet/>
      <dgm:spPr/>
      <dgm:t>
        <a:bodyPr/>
        <a:lstStyle/>
        <a:p>
          <a:endParaRPr lang="en-US"/>
        </a:p>
      </dgm:t>
    </dgm:pt>
    <dgm:pt modelId="{D2AE6D3D-4BA9-4849-8E70-EE04ABF00D18}">
      <dgm:prSet phldrT="[Text]" custT="1"/>
      <dgm:spPr/>
      <dgm:t>
        <a:bodyPr/>
        <a:lstStyle/>
        <a:p>
          <a:pPr algn="just"/>
          <a:r>
            <a:rPr lang="en-US" sz="1800" dirty="0" smtClean="0"/>
            <a:t>Certification: a proof of competence, expertise, and skills. Designed to recognize expertise.</a:t>
          </a:r>
          <a:endParaRPr lang="en-US" sz="1800" dirty="0"/>
        </a:p>
      </dgm:t>
    </dgm:pt>
    <dgm:pt modelId="{2AF0F3E7-5E2A-44D1-876A-093DCD5AAF9C}" type="parTrans" cxnId="{A26A88C4-EC8B-4A11-81CC-72E6EC38C25D}">
      <dgm:prSet/>
      <dgm:spPr/>
      <dgm:t>
        <a:bodyPr/>
        <a:lstStyle/>
        <a:p>
          <a:endParaRPr lang="en-US"/>
        </a:p>
      </dgm:t>
    </dgm:pt>
    <dgm:pt modelId="{464C11EC-FC96-446A-842E-A31BCE394E0E}" type="sibTrans" cxnId="{A26A88C4-EC8B-4A11-81CC-72E6EC38C25D}">
      <dgm:prSet/>
      <dgm:spPr/>
      <dgm:t>
        <a:bodyPr/>
        <a:lstStyle/>
        <a:p>
          <a:endParaRPr lang="en-US"/>
        </a:p>
      </dgm:t>
    </dgm:pt>
    <dgm:pt modelId="{535BF56F-2CC1-44E7-92BF-F4D8A0DAB46E}">
      <dgm:prSet phldrT="[Text]"/>
      <dgm:spPr/>
      <dgm:t>
        <a:bodyPr/>
        <a:lstStyle/>
        <a:p>
          <a:r>
            <a:rPr lang="en-US" b="1" dirty="0" smtClean="0"/>
            <a:t>Why</a:t>
          </a:r>
          <a:endParaRPr lang="en-US" b="1" dirty="0"/>
        </a:p>
      </dgm:t>
    </dgm:pt>
    <dgm:pt modelId="{FD7D9BEC-FA8C-4D25-B153-8543F59E96CB}" type="parTrans" cxnId="{19395F6C-2E62-4DE1-8F68-9DEE97AE3CFF}">
      <dgm:prSet/>
      <dgm:spPr/>
      <dgm:t>
        <a:bodyPr/>
        <a:lstStyle/>
        <a:p>
          <a:endParaRPr lang="en-US"/>
        </a:p>
      </dgm:t>
    </dgm:pt>
    <dgm:pt modelId="{76D370A2-AEBE-47E3-87A3-56CED4B74583}" type="sibTrans" cxnId="{19395F6C-2E62-4DE1-8F68-9DEE97AE3CFF}">
      <dgm:prSet/>
      <dgm:spPr/>
      <dgm:t>
        <a:bodyPr/>
        <a:lstStyle/>
        <a:p>
          <a:endParaRPr lang="en-US"/>
        </a:p>
      </dgm:t>
    </dgm:pt>
    <dgm:pt modelId="{E2EBC361-FFD2-4F49-8A22-1C1F27BAA7A6}">
      <dgm:prSet phldrT="[Text]" custT="1"/>
      <dgm:spPr/>
      <dgm:t>
        <a:bodyPr/>
        <a:lstStyle/>
        <a:p>
          <a:pPr algn="just"/>
          <a:r>
            <a:rPr lang="en-US" sz="1800" dirty="0" smtClean="0"/>
            <a:t>Enhance market value and expertise.</a:t>
          </a:r>
          <a:endParaRPr lang="en-US" sz="1800" dirty="0"/>
        </a:p>
      </dgm:t>
    </dgm:pt>
    <dgm:pt modelId="{1501159B-4880-4462-8ECE-4D339FC93FDF}" type="parTrans" cxnId="{F41AA460-90C9-463E-B79E-0CCF871BAAB7}">
      <dgm:prSet/>
      <dgm:spPr/>
      <dgm:t>
        <a:bodyPr/>
        <a:lstStyle/>
        <a:p>
          <a:endParaRPr lang="en-US"/>
        </a:p>
      </dgm:t>
    </dgm:pt>
    <dgm:pt modelId="{10EACBC3-0FFA-4608-B6D7-FE79586C8D5F}" type="sibTrans" cxnId="{F41AA460-90C9-463E-B79E-0CCF871BAAB7}">
      <dgm:prSet/>
      <dgm:spPr/>
      <dgm:t>
        <a:bodyPr/>
        <a:lstStyle/>
        <a:p>
          <a:endParaRPr lang="en-US"/>
        </a:p>
      </dgm:t>
    </dgm:pt>
    <dgm:pt modelId="{20E32EFF-0E21-45C4-8093-5EF26356DB1A}">
      <dgm:prSet phldrT="[Text]" custT="1"/>
      <dgm:spPr/>
      <dgm:t>
        <a:bodyPr/>
        <a:lstStyle/>
        <a:p>
          <a:pPr algn="just"/>
          <a:r>
            <a:rPr lang="en-US" sz="1800" dirty="0" smtClean="0"/>
            <a:t>Growing need of open source </a:t>
          </a:r>
          <a:endParaRPr lang="en-US" sz="1800" dirty="0"/>
        </a:p>
      </dgm:t>
    </dgm:pt>
    <dgm:pt modelId="{7005D725-E18F-495F-B6FB-6D977A21856C}" type="parTrans" cxnId="{37419498-4C0C-40F9-84FF-94660CA19797}">
      <dgm:prSet/>
      <dgm:spPr/>
      <dgm:t>
        <a:bodyPr/>
        <a:lstStyle/>
        <a:p>
          <a:endParaRPr lang="en-US"/>
        </a:p>
      </dgm:t>
    </dgm:pt>
    <dgm:pt modelId="{0961CF75-F320-4CE9-9957-3C1F05D3B73B}" type="sibTrans" cxnId="{37419498-4C0C-40F9-84FF-94660CA19797}">
      <dgm:prSet/>
      <dgm:spPr/>
      <dgm:t>
        <a:bodyPr/>
        <a:lstStyle/>
        <a:p>
          <a:endParaRPr lang="en-US"/>
        </a:p>
      </dgm:t>
    </dgm:pt>
    <dgm:pt modelId="{7700A461-6CE6-4A52-9042-3919BDBF577A}">
      <dgm:prSet phldrT="[Text]"/>
      <dgm:spPr/>
      <dgm:t>
        <a:bodyPr/>
        <a:lstStyle/>
        <a:p>
          <a:r>
            <a:rPr lang="en-US" b="1" dirty="0" smtClean="0"/>
            <a:t>Who</a:t>
          </a:r>
          <a:endParaRPr lang="en-US" b="1" dirty="0"/>
        </a:p>
      </dgm:t>
    </dgm:pt>
    <dgm:pt modelId="{A41A59F6-A4F2-4877-B026-AA9A47D238D8}" type="parTrans" cxnId="{54A098C2-E7B0-4985-AC4E-7A0E24B29FC7}">
      <dgm:prSet/>
      <dgm:spPr/>
      <dgm:t>
        <a:bodyPr/>
        <a:lstStyle/>
        <a:p>
          <a:endParaRPr lang="en-US"/>
        </a:p>
      </dgm:t>
    </dgm:pt>
    <dgm:pt modelId="{2472E600-5D68-4CD6-A2C2-3E951D208AC9}" type="sibTrans" cxnId="{54A098C2-E7B0-4985-AC4E-7A0E24B29FC7}">
      <dgm:prSet/>
      <dgm:spPr/>
      <dgm:t>
        <a:bodyPr/>
        <a:lstStyle/>
        <a:p>
          <a:endParaRPr lang="en-US"/>
        </a:p>
      </dgm:t>
    </dgm:pt>
    <dgm:pt modelId="{30DDF0B5-6B4A-4218-9F93-BA91A26E3D0C}">
      <dgm:prSet phldrT="[Text]" custT="1"/>
      <dgm:spPr/>
      <dgm:t>
        <a:bodyPr/>
        <a:lstStyle/>
        <a:p>
          <a:r>
            <a:rPr lang="en-US" sz="1800" dirty="0" smtClean="0"/>
            <a:t>Development of an open source geospatial certification model</a:t>
          </a:r>
          <a:endParaRPr lang="en-US" sz="1800" dirty="0"/>
        </a:p>
      </dgm:t>
    </dgm:pt>
    <dgm:pt modelId="{9F70F522-4A34-462B-971E-D7482BCFCE14}" type="parTrans" cxnId="{7314DCBF-8B47-4F1F-9399-69F34167DF8C}">
      <dgm:prSet/>
      <dgm:spPr/>
      <dgm:t>
        <a:bodyPr/>
        <a:lstStyle/>
        <a:p>
          <a:endParaRPr lang="en-US"/>
        </a:p>
      </dgm:t>
    </dgm:pt>
    <dgm:pt modelId="{B2F353D5-7E97-45CB-976F-025BB512143B}" type="sibTrans" cxnId="{7314DCBF-8B47-4F1F-9399-69F34167DF8C}">
      <dgm:prSet/>
      <dgm:spPr/>
      <dgm:t>
        <a:bodyPr/>
        <a:lstStyle/>
        <a:p>
          <a:endParaRPr lang="en-US"/>
        </a:p>
      </dgm:t>
    </dgm:pt>
    <dgm:pt modelId="{34AD1237-93C3-438E-A996-CCEBB8EE0903}">
      <dgm:prSet phldrT="[Text]"/>
      <dgm:spPr/>
      <dgm:t>
        <a:bodyPr/>
        <a:lstStyle/>
        <a:p>
          <a:pPr algn="l"/>
          <a:endParaRPr lang="en-US" sz="1500" dirty="0"/>
        </a:p>
      </dgm:t>
    </dgm:pt>
    <dgm:pt modelId="{A14BF562-09CF-41E8-B60D-A061A1B9D6FD}" type="parTrans" cxnId="{95A78A9B-C470-4389-BD4C-63056BAA29A0}">
      <dgm:prSet/>
      <dgm:spPr/>
      <dgm:t>
        <a:bodyPr/>
        <a:lstStyle/>
        <a:p>
          <a:endParaRPr lang="en-US"/>
        </a:p>
      </dgm:t>
    </dgm:pt>
    <dgm:pt modelId="{120B5E33-7B66-4187-B404-9758B24936C9}" type="sibTrans" cxnId="{95A78A9B-C470-4389-BD4C-63056BAA29A0}">
      <dgm:prSet/>
      <dgm:spPr/>
      <dgm:t>
        <a:bodyPr/>
        <a:lstStyle/>
        <a:p>
          <a:endParaRPr lang="en-US"/>
        </a:p>
      </dgm:t>
    </dgm:pt>
    <dgm:pt modelId="{5E9F8C87-9301-4E07-AFD2-9D3147942E81}">
      <dgm:prSet phldrT="[Text]" custT="1"/>
      <dgm:spPr/>
      <dgm:t>
        <a:bodyPr/>
        <a:lstStyle/>
        <a:p>
          <a:pPr algn="just"/>
          <a:r>
            <a:rPr lang="en-US" sz="1800" dirty="0" smtClean="0"/>
            <a:t>Curricula (academic, elsewhere), l certification.</a:t>
          </a:r>
          <a:endParaRPr lang="en-US" sz="1800" dirty="0"/>
        </a:p>
      </dgm:t>
    </dgm:pt>
    <dgm:pt modelId="{A462E9FB-AA4C-49D0-837E-1789FFF8EE72}" type="parTrans" cxnId="{0D484D62-C43D-490D-801B-9F34EB75B460}">
      <dgm:prSet/>
      <dgm:spPr/>
      <dgm:t>
        <a:bodyPr/>
        <a:lstStyle/>
        <a:p>
          <a:endParaRPr lang="en-US"/>
        </a:p>
      </dgm:t>
    </dgm:pt>
    <dgm:pt modelId="{179253C8-9E20-4571-8950-F8431384527E}" type="sibTrans" cxnId="{0D484D62-C43D-490D-801B-9F34EB75B460}">
      <dgm:prSet/>
      <dgm:spPr/>
      <dgm:t>
        <a:bodyPr/>
        <a:lstStyle/>
        <a:p>
          <a:endParaRPr lang="en-US"/>
        </a:p>
      </dgm:t>
    </dgm:pt>
    <dgm:pt modelId="{04CE593E-E625-467D-8C63-E43EBD44B4B9}">
      <dgm:prSet phldrT="[Text]" custT="1"/>
      <dgm:spPr/>
      <dgm:t>
        <a:bodyPr/>
        <a:lstStyle/>
        <a:p>
          <a:pPr algn="just"/>
          <a:r>
            <a:rPr lang="en-US" sz="1800" dirty="0" smtClean="0"/>
            <a:t>Improvement in skills, knowledge and Professional network</a:t>
          </a:r>
          <a:endParaRPr lang="en-US" sz="1800" dirty="0"/>
        </a:p>
      </dgm:t>
    </dgm:pt>
    <dgm:pt modelId="{71A3E2E0-E7AE-4089-88F4-6C345A9CA3D6}" type="parTrans" cxnId="{EA3C08EA-2847-47E4-AB04-A70FBD5D7AAD}">
      <dgm:prSet/>
      <dgm:spPr/>
      <dgm:t>
        <a:bodyPr/>
        <a:lstStyle/>
        <a:p>
          <a:endParaRPr lang="en-US"/>
        </a:p>
      </dgm:t>
    </dgm:pt>
    <dgm:pt modelId="{978F0E73-0C64-4426-AE8D-4E3F703892C3}" type="sibTrans" cxnId="{EA3C08EA-2847-47E4-AB04-A70FBD5D7AAD}">
      <dgm:prSet/>
      <dgm:spPr/>
      <dgm:t>
        <a:bodyPr/>
        <a:lstStyle/>
        <a:p>
          <a:endParaRPr lang="en-US"/>
        </a:p>
      </dgm:t>
    </dgm:pt>
    <dgm:pt modelId="{6EB21692-5A9B-432E-8B6C-4ED472F1194E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bg1">
                  <a:lumMod val="65000"/>
                </a:schemeClr>
              </a:solidFill>
            </a:rPr>
            <a:t>Goal</a:t>
          </a:r>
          <a:endParaRPr lang="en-US" sz="2800" b="1" dirty="0">
            <a:solidFill>
              <a:schemeClr val="bg1">
                <a:lumMod val="65000"/>
              </a:schemeClr>
            </a:solidFill>
          </a:endParaRPr>
        </a:p>
      </dgm:t>
    </dgm:pt>
    <dgm:pt modelId="{836CDA0C-C1B3-441E-ABED-EA9EF3C74331}" type="parTrans" cxnId="{9063E033-D3C6-4EAD-A15F-B424A56B716F}">
      <dgm:prSet/>
      <dgm:spPr/>
      <dgm:t>
        <a:bodyPr/>
        <a:lstStyle/>
        <a:p>
          <a:endParaRPr lang="en-US"/>
        </a:p>
      </dgm:t>
    </dgm:pt>
    <dgm:pt modelId="{427A7F87-0B6A-40D4-BABD-44AFC14C9914}" type="sibTrans" cxnId="{9063E033-D3C6-4EAD-A15F-B424A56B716F}">
      <dgm:prSet/>
      <dgm:spPr/>
      <dgm:t>
        <a:bodyPr/>
        <a:lstStyle/>
        <a:p>
          <a:endParaRPr lang="en-US"/>
        </a:p>
      </dgm:t>
    </dgm:pt>
    <dgm:pt modelId="{C69C1955-0D24-4FE0-92E4-325291941DE6}">
      <dgm:prSet phldrT="[Text]" custT="1"/>
      <dgm:spPr/>
      <dgm:t>
        <a:bodyPr/>
        <a:lstStyle/>
        <a:p>
          <a:pPr algn="just"/>
          <a:endParaRPr lang="en-US" sz="1800" dirty="0"/>
        </a:p>
      </dgm:t>
    </dgm:pt>
    <dgm:pt modelId="{06863B8B-D7F5-4841-9588-EF3BF25450F6}" type="parTrans" cxnId="{0854FB8B-0500-4161-B699-A58D9EEE8EB1}">
      <dgm:prSet/>
      <dgm:spPr/>
      <dgm:t>
        <a:bodyPr/>
        <a:lstStyle/>
        <a:p>
          <a:endParaRPr lang="en-US"/>
        </a:p>
      </dgm:t>
    </dgm:pt>
    <dgm:pt modelId="{3F1D01F4-C5B4-45A7-8369-03FBC548B8A8}" type="sibTrans" cxnId="{0854FB8B-0500-4161-B699-A58D9EEE8EB1}">
      <dgm:prSet/>
      <dgm:spPr/>
      <dgm:t>
        <a:bodyPr/>
        <a:lstStyle/>
        <a:p>
          <a:endParaRPr lang="en-US"/>
        </a:p>
      </dgm:t>
    </dgm:pt>
    <dgm:pt modelId="{71D8ACD3-7A5D-4428-8DE9-F01FBD9B89D4}">
      <dgm:prSet custT="1"/>
      <dgm:spPr/>
      <dgm:t>
        <a:bodyPr/>
        <a:lstStyle/>
        <a:p>
          <a:r>
            <a:rPr lang="en-US" sz="1800" dirty="0" smtClean="0"/>
            <a:t>Students, Universities, Job seekers, Professionals, Employers</a:t>
          </a:r>
          <a:endParaRPr lang="en-US" sz="1800" dirty="0"/>
        </a:p>
      </dgm:t>
    </dgm:pt>
    <dgm:pt modelId="{367386BA-0FC0-4EBD-960E-676E8B5B2BC2}" type="parTrans" cxnId="{B0A1C5DA-9141-4E02-9691-B99155DF59D1}">
      <dgm:prSet/>
      <dgm:spPr/>
      <dgm:t>
        <a:bodyPr/>
        <a:lstStyle/>
        <a:p>
          <a:endParaRPr lang="en-US"/>
        </a:p>
      </dgm:t>
    </dgm:pt>
    <dgm:pt modelId="{95D0576D-8A9C-464B-AC6E-A3787A87EA69}" type="sibTrans" cxnId="{B0A1C5DA-9141-4E02-9691-B99155DF59D1}">
      <dgm:prSet/>
      <dgm:spPr/>
      <dgm:t>
        <a:bodyPr/>
        <a:lstStyle/>
        <a:p>
          <a:endParaRPr lang="en-US"/>
        </a:p>
      </dgm:t>
    </dgm:pt>
    <dgm:pt modelId="{7697C3A2-3093-4DB8-BAE5-1BF95BB5C993}" type="pres">
      <dgm:prSet presAssocID="{A5762CE0-CA6D-403C-B116-50656CDA04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AB8E2D-AB41-41BD-8F6B-6D9265FEF227}" type="pres">
      <dgm:prSet presAssocID="{AACCBF5B-B570-417E-A1D1-8A148927E0BF}" presName="composite" presStyleCnt="0"/>
      <dgm:spPr/>
      <dgm:t>
        <a:bodyPr/>
        <a:lstStyle/>
        <a:p>
          <a:endParaRPr lang="en-US"/>
        </a:p>
      </dgm:t>
    </dgm:pt>
    <dgm:pt modelId="{4464E596-B291-4E5F-9276-EB1735E88237}" type="pres">
      <dgm:prSet presAssocID="{AACCBF5B-B570-417E-A1D1-8A148927E0B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0932D-362B-4DAA-B9D4-AE7F225FE541}" type="pres">
      <dgm:prSet presAssocID="{AACCBF5B-B570-417E-A1D1-8A148927E0B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9F8F0-BDCA-4C87-9331-DBC48C4E9AF2}" type="pres">
      <dgm:prSet presAssocID="{75D6947E-E7CE-42FA-9878-C32F0F0999D2}" presName="sp" presStyleCnt="0"/>
      <dgm:spPr/>
      <dgm:t>
        <a:bodyPr/>
        <a:lstStyle/>
        <a:p>
          <a:endParaRPr lang="en-US"/>
        </a:p>
      </dgm:t>
    </dgm:pt>
    <dgm:pt modelId="{8674DB07-BA81-48D9-8E06-6307074092BB}" type="pres">
      <dgm:prSet presAssocID="{535BF56F-2CC1-44E7-92BF-F4D8A0DAB46E}" presName="composite" presStyleCnt="0"/>
      <dgm:spPr/>
      <dgm:t>
        <a:bodyPr/>
        <a:lstStyle/>
        <a:p>
          <a:endParaRPr lang="en-US"/>
        </a:p>
      </dgm:t>
    </dgm:pt>
    <dgm:pt modelId="{779CAF92-0083-45F7-A842-F59FE10BDC3D}" type="pres">
      <dgm:prSet presAssocID="{535BF56F-2CC1-44E7-92BF-F4D8A0DAB46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CE6BC-00FE-451F-B778-3DE8845254A5}" type="pres">
      <dgm:prSet presAssocID="{535BF56F-2CC1-44E7-92BF-F4D8A0DAB46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F46C2-21B0-4E09-AFCB-070008A6A30D}" type="pres">
      <dgm:prSet presAssocID="{76D370A2-AEBE-47E3-87A3-56CED4B74583}" presName="sp" presStyleCnt="0"/>
      <dgm:spPr/>
      <dgm:t>
        <a:bodyPr/>
        <a:lstStyle/>
        <a:p>
          <a:endParaRPr lang="en-US"/>
        </a:p>
      </dgm:t>
    </dgm:pt>
    <dgm:pt modelId="{0003589F-A378-4A34-A815-40C33949BF91}" type="pres">
      <dgm:prSet presAssocID="{7700A461-6CE6-4A52-9042-3919BDBF577A}" presName="composite" presStyleCnt="0"/>
      <dgm:spPr/>
      <dgm:t>
        <a:bodyPr/>
        <a:lstStyle/>
        <a:p>
          <a:endParaRPr lang="en-US"/>
        </a:p>
      </dgm:t>
    </dgm:pt>
    <dgm:pt modelId="{E509FF07-DF60-4943-A43A-6A86ED74E1EC}" type="pres">
      <dgm:prSet presAssocID="{7700A461-6CE6-4A52-9042-3919BDBF577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04C6B-FAF1-48E1-A18D-B3AE06CB846F}" type="pres">
      <dgm:prSet presAssocID="{7700A461-6CE6-4A52-9042-3919BDBF577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2D531-0521-482B-BA02-A54ACC19ADD8}" type="pres">
      <dgm:prSet presAssocID="{2472E600-5D68-4CD6-A2C2-3E951D208AC9}" presName="sp" presStyleCnt="0"/>
      <dgm:spPr/>
      <dgm:t>
        <a:bodyPr/>
        <a:lstStyle/>
        <a:p>
          <a:endParaRPr lang="en-US"/>
        </a:p>
      </dgm:t>
    </dgm:pt>
    <dgm:pt modelId="{E10591FD-CE99-4F36-8D1C-750060A5ABCE}" type="pres">
      <dgm:prSet presAssocID="{6EB21692-5A9B-432E-8B6C-4ED472F1194E}" presName="composite" presStyleCnt="0"/>
      <dgm:spPr/>
      <dgm:t>
        <a:bodyPr/>
        <a:lstStyle/>
        <a:p>
          <a:endParaRPr lang="en-US"/>
        </a:p>
      </dgm:t>
    </dgm:pt>
    <dgm:pt modelId="{F5EF7EED-4A37-4031-BF75-A1BCF39982B5}" type="pres">
      <dgm:prSet presAssocID="{6EB21692-5A9B-432E-8B6C-4ED472F1194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87E9D-7B44-4FD9-AEFE-E46FF69B6601}" type="pres">
      <dgm:prSet presAssocID="{6EB21692-5A9B-432E-8B6C-4ED472F1194E}" presName="descendantText" presStyleLbl="alignAcc1" presStyleIdx="3" presStyleCnt="4" custLinFactNeighborY="17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78A9B-C470-4389-BD4C-63056BAA29A0}" srcId="{AACCBF5B-B570-417E-A1D1-8A148927E0BF}" destId="{34AD1237-93C3-438E-A996-CCEBB8EE0903}" srcOrd="3" destOrd="0" parTransId="{A14BF562-09CF-41E8-B60D-A061A1B9D6FD}" sibTransId="{120B5E33-7B66-4187-B404-9758B24936C9}"/>
    <dgm:cxn modelId="{1E08613A-0160-4E2F-AC4E-118878D07CE0}" type="presOf" srcId="{D2AE6D3D-4BA9-4849-8E70-EE04ABF00D18}" destId="{4270932D-362B-4DAA-B9D4-AE7F225FE541}" srcOrd="0" destOrd="1" presId="urn:microsoft.com/office/officeart/2005/8/layout/chevron2"/>
    <dgm:cxn modelId="{96CDBB1A-ECB7-4589-99EB-AE183E7D0944}" type="presOf" srcId="{30DDF0B5-6B4A-4218-9F93-BA91A26E3D0C}" destId="{56A87E9D-7B44-4FD9-AEFE-E46FF69B6601}" srcOrd="0" destOrd="0" presId="urn:microsoft.com/office/officeart/2005/8/layout/chevron2"/>
    <dgm:cxn modelId="{8D15DC1A-146D-479D-9399-061B8116368B}" type="presOf" srcId="{A5762CE0-CA6D-403C-B116-50656CDA043D}" destId="{7697C3A2-3093-4DB8-BAE5-1BF95BB5C993}" srcOrd="0" destOrd="0" presId="urn:microsoft.com/office/officeart/2005/8/layout/chevron2"/>
    <dgm:cxn modelId="{EA3C08EA-2847-47E4-AB04-A70FBD5D7AAD}" srcId="{535BF56F-2CC1-44E7-92BF-F4D8A0DAB46E}" destId="{04CE593E-E625-467D-8C63-E43EBD44B4B9}" srcOrd="2" destOrd="0" parTransId="{71A3E2E0-E7AE-4089-88F4-6C345A9CA3D6}" sibTransId="{978F0E73-0C64-4426-AE8D-4E3F703892C3}"/>
    <dgm:cxn modelId="{FC345052-2DFE-4B24-87D8-9FB500381C9D}" type="presOf" srcId="{6EB21692-5A9B-432E-8B6C-4ED472F1194E}" destId="{F5EF7EED-4A37-4031-BF75-A1BCF39982B5}" srcOrd="0" destOrd="0" presId="urn:microsoft.com/office/officeart/2005/8/layout/chevron2"/>
    <dgm:cxn modelId="{B0A1C5DA-9141-4E02-9691-B99155DF59D1}" srcId="{7700A461-6CE6-4A52-9042-3919BDBF577A}" destId="{71D8ACD3-7A5D-4428-8DE9-F01FBD9B89D4}" srcOrd="0" destOrd="0" parTransId="{367386BA-0FC0-4EBD-960E-676E8B5B2BC2}" sibTransId="{95D0576D-8A9C-464B-AC6E-A3787A87EA69}"/>
    <dgm:cxn modelId="{9063E033-D3C6-4EAD-A15F-B424A56B716F}" srcId="{A5762CE0-CA6D-403C-B116-50656CDA043D}" destId="{6EB21692-5A9B-432E-8B6C-4ED472F1194E}" srcOrd="3" destOrd="0" parTransId="{836CDA0C-C1B3-441E-ABED-EA9EF3C74331}" sibTransId="{427A7F87-0B6A-40D4-BABD-44AFC14C9914}"/>
    <dgm:cxn modelId="{FEF5D5FA-6FB6-4B7D-B3C9-6973AAE059E5}" type="presOf" srcId="{5E9F8C87-9301-4E07-AFD2-9D3147942E81}" destId="{4270932D-362B-4DAA-B9D4-AE7F225FE541}" srcOrd="0" destOrd="2" presId="urn:microsoft.com/office/officeart/2005/8/layout/chevron2"/>
    <dgm:cxn modelId="{F527E0A4-3EF1-4A46-8D0A-06583061A759}" type="presOf" srcId="{535BF56F-2CC1-44E7-92BF-F4D8A0DAB46E}" destId="{779CAF92-0083-45F7-A842-F59FE10BDC3D}" srcOrd="0" destOrd="0" presId="urn:microsoft.com/office/officeart/2005/8/layout/chevron2"/>
    <dgm:cxn modelId="{37419498-4C0C-40F9-84FF-94660CA19797}" srcId="{535BF56F-2CC1-44E7-92BF-F4D8A0DAB46E}" destId="{20E32EFF-0E21-45C4-8093-5EF26356DB1A}" srcOrd="1" destOrd="0" parTransId="{7005D725-E18F-495F-B6FB-6D977A21856C}" sibTransId="{0961CF75-F320-4CE9-9957-3C1F05D3B73B}"/>
    <dgm:cxn modelId="{3455E8B3-A1F9-4E15-9A62-74B511B747B4}" type="presOf" srcId="{04CE593E-E625-467D-8C63-E43EBD44B4B9}" destId="{175CE6BC-00FE-451F-B778-3DE8845254A5}" srcOrd="0" destOrd="2" presId="urn:microsoft.com/office/officeart/2005/8/layout/chevron2"/>
    <dgm:cxn modelId="{F41AA460-90C9-463E-B79E-0CCF871BAAB7}" srcId="{535BF56F-2CC1-44E7-92BF-F4D8A0DAB46E}" destId="{E2EBC361-FFD2-4F49-8A22-1C1F27BAA7A6}" srcOrd="0" destOrd="0" parTransId="{1501159B-4880-4462-8ECE-4D339FC93FDF}" sibTransId="{10EACBC3-0FFA-4608-B6D7-FE79586C8D5F}"/>
    <dgm:cxn modelId="{7C97F6DB-AEAB-4BCA-A49F-151D515FD1B6}" srcId="{A5762CE0-CA6D-403C-B116-50656CDA043D}" destId="{AACCBF5B-B570-417E-A1D1-8A148927E0BF}" srcOrd="0" destOrd="0" parTransId="{40AE57AF-6679-4829-A323-841DC92AD7BA}" sibTransId="{75D6947E-E7CE-42FA-9878-C32F0F0999D2}"/>
    <dgm:cxn modelId="{7314DCBF-8B47-4F1F-9399-69F34167DF8C}" srcId="{6EB21692-5A9B-432E-8B6C-4ED472F1194E}" destId="{30DDF0B5-6B4A-4218-9F93-BA91A26E3D0C}" srcOrd="0" destOrd="0" parTransId="{9F70F522-4A34-462B-971E-D7482BCFCE14}" sibTransId="{B2F353D5-7E97-45CB-976F-025BB512143B}"/>
    <dgm:cxn modelId="{54A098C2-E7B0-4985-AC4E-7A0E24B29FC7}" srcId="{A5762CE0-CA6D-403C-B116-50656CDA043D}" destId="{7700A461-6CE6-4A52-9042-3919BDBF577A}" srcOrd="2" destOrd="0" parTransId="{A41A59F6-A4F2-4877-B026-AA9A47D238D8}" sibTransId="{2472E600-5D68-4CD6-A2C2-3E951D208AC9}"/>
    <dgm:cxn modelId="{0C8CFA18-1FB1-4D0E-8283-FB60D4D300CD}" type="presOf" srcId="{C69C1955-0D24-4FE0-92E4-325291941DE6}" destId="{4270932D-362B-4DAA-B9D4-AE7F225FE541}" srcOrd="0" destOrd="0" presId="urn:microsoft.com/office/officeart/2005/8/layout/chevron2"/>
    <dgm:cxn modelId="{4E34E5AE-6ACB-45C2-B1AF-0B93F48EACF0}" type="presOf" srcId="{20E32EFF-0E21-45C4-8093-5EF26356DB1A}" destId="{175CE6BC-00FE-451F-B778-3DE8845254A5}" srcOrd="0" destOrd="1" presId="urn:microsoft.com/office/officeart/2005/8/layout/chevron2"/>
    <dgm:cxn modelId="{19395F6C-2E62-4DE1-8F68-9DEE97AE3CFF}" srcId="{A5762CE0-CA6D-403C-B116-50656CDA043D}" destId="{535BF56F-2CC1-44E7-92BF-F4D8A0DAB46E}" srcOrd="1" destOrd="0" parTransId="{FD7D9BEC-FA8C-4D25-B153-8543F59E96CB}" sibTransId="{76D370A2-AEBE-47E3-87A3-56CED4B74583}"/>
    <dgm:cxn modelId="{96337F7B-B69C-4FAB-AB47-B993D8AD4D38}" type="presOf" srcId="{AACCBF5B-B570-417E-A1D1-8A148927E0BF}" destId="{4464E596-B291-4E5F-9276-EB1735E88237}" srcOrd="0" destOrd="0" presId="urn:microsoft.com/office/officeart/2005/8/layout/chevron2"/>
    <dgm:cxn modelId="{78294F2C-4035-43DA-B926-2247603A92F2}" type="presOf" srcId="{71D8ACD3-7A5D-4428-8DE9-F01FBD9B89D4}" destId="{AEF04C6B-FAF1-48E1-A18D-B3AE06CB846F}" srcOrd="0" destOrd="0" presId="urn:microsoft.com/office/officeart/2005/8/layout/chevron2"/>
    <dgm:cxn modelId="{1E7E291B-A8F2-4E32-9ACA-92881AA08B80}" type="presOf" srcId="{34AD1237-93C3-438E-A996-CCEBB8EE0903}" destId="{4270932D-362B-4DAA-B9D4-AE7F225FE541}" srcOrd="0" destOrd="3" presId="urn:microsoft.com/office/officeart/2005/8/layout/chevron2"/>
    <dgm:cxn modelId="{0854FB8B-0500-4161-B699-A58D9EEE8EB1}" srcId="{AACCBF5B-B570-417E-A1D1-8A148927E0BF}" destId="{C69C1955-0D24-4FE0-92E4-325291941DE6}" srcOrd="0" destOrd="0" parTransId="{06863B8B-D7F5-4841-9588-EF3BF25450F6}" sibTransId="{3F1D01F4-C5B4-45A7-8369-03FBC548B8A8}"/>
    <dgm:cxn modelId="{15D0CA50-5696-4AAE-8491-5D5B33CF5F5E}" type="presOf" srcId="{7700A461-6CE6-4A52-9042-3919BDBF577A}" destId="{E509FF07-DF60-4943-A43A-6A86ED74E1EC}" srcOrd="0" destOrd="0" presId="urn:microsoft.com/office/officeart/2005/8/layout/chevron2"/>
    <dgm:cxn modelId="{BEA0EB64-CB79-4EDD-AD4E-A49677981360}" type="presOf" srcId="{E2EBC361-FFD2-4F49-8A22-1C1F27BAA7A6}" destId="{175CE6BC-00FE-451F-B778-3DE8845254A5}" srcOrd="0" destOrd="0" presId="urn:microsoft.com/office/officeart/2005/8/layout/chevron2"/>
    <dgm:cxn modelId="{A26A88C4-EC8B-4A11-81CC-72E6EC38C25D}" srcId="{AACCBF5B-B570-417E-A1D1-8A148927E0BF}" destId="{D2AE6D3D-4BA9-4849-8E70-EE04ABF00D18}" srcOrd="1" destOrd="0" parTransId="{2AF0F3E7-5E2A-44D1-876A-093DCD5AAF9C}" sibTransId="{464C11EC-FC96-446A-842E-A31BCE394E0E}"/>
    <dgm:cxn modelId="{0D484D62-C43D-490D-801B-9F34EB75B460}" srcId="{AACCBF5B-B570-417E-A1D1-8A148927E0BF}" destId="{5E9F8C87-9301-4E07-AFD2-9D3147942E81}" srcOrd="2" destOrd="0" parTransId="{A462E9FB-AA4C-49D0-837E-1789FFF8EE72}" sibTransId="{179253C8-9E20-4571-8950-F8431384527E}"/>
    <dgm:cxn modelId="{860F20B5-EA0F-4AB8-9C4B-89C499268316}" type="presParOf" srcId="{7697C3A2-3093-4DB8-BAE5-1BF95BB5C993}" destId="{F2AB8E2D-AB41-41BD-8F6B-6D9265FEF227}" srcOrd="0" destOrd="0" presId="urn:microsoft.com/office/officeart/2005/8/layout/chevron2"/>
    <dgm:cxn modelId="{B7C4D2E1-6FD9-427E-BFF1-9191FF7D188F}" type="presParOf" srcId="{F2AB8E2D-AB41-41BD-8F6B-6D9265FEF227}" destId="{4464E596-B291-4E5F-9276-EB1735E88237}" srcOrd="0" destOrd="0" presId="urn:microsoft.com/office/officeart/2005/8/layout/chevron2"/>
    <dgm:cxn modelId="{38E5E3EB-D8E5-4DF5-807A-6495FEB38A87}" type="presParOf" srcId="{F2AB8E2D-AB41-41BD-8F6B-6D9265FEF227}" destId="{4270932D-362B-4DAA-B9D4-AE7F225FE541}" srcOrd="1" destOrd="0" presId="urn:microsoft.com/office/officeart/2005/8/layout/chevron2"/>
    <dgm:cxn modelId="{FBE2EB75-9FFC-47AE-96BB-131A577C5B5A}" type="presParOf" srcId="{7697C3A2-3093-4DB8-BAE5-1BF95BB5C993}" destId="{36A9F8F0-BDCA-4C87-9331-DBC48C4E9AF2}" srcOrd="1" destOrd="0" presId="urn:microsoft.com/office/officeart/2005/8/layout/chevron2"/>
    <dgm:cxn modelId="{2F1FBC28-CD1B-4EE8-8085-660149C4B086}" type="presParOf" srcId="{7697C3A2-3093-4DB8-BAE5-1BF95BB5C993}" destId="{8674DB07-BA81-48D9-8E06-6307074092BB}" srcOrd="2" destOrd="0" presId="urn:microsoft.com/office/officeart/2005/8/layout/chevron2"/>
    <dgm:cxn modelId="{35AD63C5-C8E7-4CAD-8709-0EBAA3A1E44E}" type="presParOf" srcId="{8674DB07-BA81-48D9-8E06-6307074092BB}" destId="{779CAF92-0083-45F7-A842-F59FE10BDC3D}" srcOrd="0" destOrd="0" presId="urn:microsoft.com/office/officeart/2005/8/layout/chevron2"/>
    <dgm:cxn modelId="{F8245E9E-EAC9-45D7-BC48-32216F1D3729}" type="presParOf" srcId="{8674DB07-BA81-48D9-8E06-6307074092BB}" destId="{175CE6BC-00FE-451F-B778-3DE8845254A5}" srcOrd="1" destOrd="0" presId="urn:microsoft.com/office/officeart/2005/8/layout/chevron2"/>
    <dgm:cxn modelId="{611A30CE-A96B-42AE-825F-F2EBF55B6DE2}" type="presParOf" srcId="{7697C3A2-3093-4DB8-BAE5-1BF95BB5C993}" destId="{0AAF46C2-21B0-4E09-AFCB-070008A6A30D}" srcOrd="3" destOrd="0" presId="urn:microsoft.com/office/officeart/2005/8/layout/chevron2"/>
    <dgm:cxn modelId="{C16D55E4-2E6B-488E-9C48-38E0E5994754}" type="presParOf" srcId="{7697C3A2-3093-4DB8-BAE5-1BF95BB5C993}" destId="{0003589F-A378-4A34-A815-40C33949BF91}" srcOrd="4" destOrd="0" presId="urn:microsoft.com/office/officeart/2005/8/layout/chevron2"/>
    <dgm:cxn modelId="{877EE4A2-9ED5-4587-B848-850F16AB240E}" type="presParOf" srcId="{0003589F-A378-4A34-A815-40C33949BF91}" destId="{E509FF07-DF60-4943-A43A-6A86ED74E1EC}" srcOrd="0" destOrd="0" presId="urn:microsoft.com/office/officeart/2005/8/layout/chevron2"/>
    <dgm:cxn modelId="{25E6518B-6D7F-4E47-94E0-22C444D0C68C}" type="presParOf" srcId="{0003589F-A378-4A34-A815-40C33949BF91}" destId="{AEF04C6B-FAF1-48E1-A18D-B3AE06CB846F}" srcOrd="1" destOrd="0" presId="urn:microsoft.com/office/officeart/2005/8/layout/chevron2"/>
    <dgm:cxn modelId="{7F002751-526B-40EA-8CCF-606796B0C1F7}" type="presParOf" srcId="{7697C3A2-3093-4DB8-BAE5-1BF95BB5C993}" destId="{5082D531-0521-482B-BA02-A54ACC19ADD8}" srcOrd="5" destOrd="0" presId="urn:microsoft.com/office/officeart/2005/8/layout/chevron2"/>
    <dgm:cxn modelId="{3CB65EAD-A2D2-4CF5-BCBB-86B978578F57}" type="presParOf" srcId="{7697C3A2-3093-4DB8-BAE5-1BF95BB5C993}" destId="{E10591FD-CE99-4F36-8D1C-750060A5ABCE}" srcOrd="6" destOrd="0" presId="urn:microsoft.com/office/officeart/2005/8/layout/chevron2"/>
    <dgm:cxn modelId="{00E93A1A-ED28-4E3E-9894-BED991B91930}" type="presParOf" srcId="{E10591FD-CE99-4F36-8D1C-750060A5ABCE}" destId="{F5EF7EED-4A37-4031-BF75-A1BCF39982B5}" srcOrd="0" destOrd="0" presId="urn:microsoft.com/office/officeart/2005/8/layout/chevron2"/>
    <dgm:cxn modelId="{496B6DE8-37A3-435B-AA7F-C6F20CB2B244}" type="presParOf" srcId="{E10591FD-CE99-4F36-8D1C-750060A5ABCE}" destId="{56A87E9D-7B44-4FD9-AEFE-E46FF69B66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4E596-B291-4E5F-9276-EB1735E88237}">
      <dsp:nvSpPr>
        <dsp:cNvPr id="0" name=""/>
        <dsp:cNvSpPr/>
      </dsp:nvSpPr>
      <dsp:spPr>
        <a:xfrm rot="5400000">
          <a:off x="-185785" y="191522"/>
          <a:ext cx="1238567" cy="8669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What</a:t>
          </a:r>
          <a:endParaRPr lang="en-US" sz="2400" b="1" kern="1200" dirty="0"/>
        </a:p>
      </dsp:txBody>
      <dsp:txXfrm rot="-5400000">
        <a:off x="1" y="439236"/>
        <a:ext cx="866997" cy="371570"/>
      </dsp:txXfrm>
    </dsp:sp>
    <dsp:sp modelId="{4270932D-362B-4DAA-B9D4-AE7F225FE541}">
      <dsp:nvSpPr>
        <dsp:cNvPr id="0" name=""/>
        <dsp:cNvSpPr/>
      </dsp:nvSpPr>
      <dsp:spPr>
        <a:xfrm rot="5400000">
          <a:off x="4145764" y="-3273030"/>
          <a:ext cx="805068" cy="7362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Certification: a proof of competence, expertise, and skills. Designed to recognize expertise.</a:t>
          </a:r>
          <a:endParaRPr lang="en-US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Curricula (academic, elsewhere), l certification.</a:t>
          </a:r>
          <a:endParaRPr lang="en-US" sz="18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 rot="-5400000">
        <a:off x="866997" y="45037"/>
        <a:ext cx="7323302" cy="726468"/>
      </dsp:txXfrm>
    </dsp:sp>
    <dsp:sp modelId="{779CAF92-0083-45F7-A842-F59FE10BDC3D}">
      <dsp:nvSpPr>
        <dsp:cNvPr id="0" name=""/>
        <dsp:cNvSpPr/>
      </dsp:nvSpPr>
      <dsp:spPr>
        <a:xfrm rot="5400000">
          <a:off x="-185785" y="1283495"/>
          <a:ext cx="1238567" cy="866997"/>
        </a:xfrm>
        <a:prstGeom prst="chevron">
          <a:avLst/>
        </a:prstGeom>
        <a:solidFill>
          <a:schemeClr val="accent2">
            <a:hueOff val="-4800000"/>
            <a:satOff val="-20001"/>
            <a:lumOff val="16667"/>
            <a:alphaOff val="0"/>
          </a:schemeClr>
        </a:solidFill>
        <a:ln w="25400" cap="flat" cmpd="sng" algn="ctr">
          <a:solidFill>
            <a:schemeClr val="accent2">
              <a:hueOff val="-4800000"/>
              <a:satOff val="-20001"/>
              <a:lumOff val="1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Why</a:t>
          </a:r>
          <a:endParaRPr lang="en-US" sz="2400" b="1" kern="1200" dirty="0"/>
        </a:p>
      </dsp:txBody>
      <dsp:txXfrm rot="-5400000">
        <a:off x="1" y="1531209"/>
        <a:ext cx="866997" cy="371570"/>
      </dsp:txXfrm>
    </dsp:sp>
    <dsp:sp modelId="{175CE6BC-00FE-451F-B778-3DE8845254A5}">
      <dsp:nvSpPr>
        <dsp:cNvPr id="0" name=""/>
        <dsp:cNvSpPr/>
      </dsp:nvSpPr>
      <dsp:spPr>
        <a:xfrm rot="5400000">
          <a:off x="4145764" y="-2181056"/>
          <a:ext cx="805068" cy="7362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800000"/>
              <a:satOff val="-20001"/>
              <a:lumOff val="1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Enhance market value and expertise.</a:t>
          </a:r>
          <a:endParaRPr lang="en-US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Growing need of open source </a:t>
          </a:r>
          <a:endParaRPr lang="en-US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Improvement in skills, knowledge and Professional network</a:t>
          </a:r>
          <a:endParaRPr lang="en-US" sz="1800" kern="1200" dirty="0"/>
        </a:p>
      </dsp:txBody>
      <dsp:txXfrm rot="-5400000">
        <a:off x="866997" y="1137011"/>
        <a:ext cx="7323302" cy="726468"/>
      </dsp:txXfrm>
    </dsp:sp>
    <dsp:sp modelId="{E509FF07-DF60-4943-A43A-6A86ED74E1EC}">
      <dsp:nvSpPr>
        <dsp:cNvPr id="0" name=""/>
        <dsp:cNvSpPr/>
      </dsp:nvSpPr>
      <dsp:spPr>
        <a:xfrm rot="5400000">
          <a:off x="-185785" y="2375469"/>
          <a:ext cx="1238567" cy="866997"/>
        </a:xfrm>
        <a:prstGeom prst="chevron">
          <a:avLst/>
        </a:prstGeom>
        <a:solidFill>
          <a:schemeClr val="accent2">
            <a:hueOff val="-9600000"/>
            <a:satOff val="-40002"/>
            <a:lumOff val="33334"/>
            <a:alphaOff val="0"/>
          </a:schemeClr>
        </a:solidFill>
        <a:ln w="25400" cap="flat" cmpd="sng" algn="ctr">
          <a:solidFill>
            <a:schemeClr val="accent2">
              <a:hueOff val="-9600000"/>
              <a:satOff val="-40002"/>
              <a:lumOff val="3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Who</a:t>
          </a:r>
          <a:endParaRPr lang="en-US" sz="2400" b="1" kern="1200" dirty="0"/>
        </a:p>
      </dsp:txBody>
      <dsp:txXfrm rot="-5400000">
        <a:off x="1" y="2623183"/>
        <a:ext cx="866997" cy="371570"/>
      </dsp:txXfrm>
    </dsp:sp>
    <dsp:sp modelId="{AEF04C6B-FAF1-48E1-A18D-B3AE06CB846F}">
      <dsp:nvSpPr>
        <dsp:cNvPr id="0" name=""/>
        <dsp:cNvSpPr/>
      </dsp:nvSpPr>
      <dsp:spPr>
        <a:xfrm rot="5400000">
          <a:off x="4145764" y="-1089082"/>
          <a:ext cx="805068" cy="7362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600000"/>
              <a:satOff val="-40002"/>
              <a:lumOff val="3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Students, Universities, Job seekers, Professionals, Employers</a:t>
          </a:r>
          <a:endParaRPr lang="en-US" sz="1800" kern="1200" dirty="0"/>
        </a:p>
      </dsp:txBody>
      <dsp:txXfrm rot="-5400000">
        <a:off x="866997" y="2228985"/>
        <a:ext cx="7323302" cy="726468"/>
      </dsp:txXfrm>
    </dsp:sp>
    <dsp:sp modelId="{F5EF7EED-4A37-4031-BF75-A1BCF39982B5}">
      <dsp:nvSpPr>
        <dsp:cNvPr id="0" name=""/>
        <dsp:cNvSpPr/>
      </dsp:nvSpPr>
      <dsp:spPr>
        <a:xfrm rot="5400000">
          <a:off x="-185785" y="3467443"/>
          <a:ext cx="1238567" cy="866997"/>
        </a:xfrm>
        <a:prstGeom prst="chevron">
          <a:avLst/>
        </a:prstGeom>
        <a:solidFill>
          <a:schemeClr val="accent2">
            <a:hueOff val="-14400000"/>
            <a:satOff val="-60003"/>
            <a:lumOff val="50001"/>
            <a:alphaOff val="0"/>
          </a:schemeClr>
        </a:solidFill>
        <a:ln w="25400" cap="flat" cmpd="sng" algn="ctr">
          <a:solidFill>
            <a:schemeClr val="accent2">
              <a:hueOff val="-14400000"/>
              <a:satOff val="-60003"/>
              <a:lumOff val="50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>
                  <a:lumMod val="65000"/>
                </a:schemeClr>
              </a:solidFill>
            </a:rPr>
            <a:t>Goal</a:t>
          </a:r>
          <a:endParaRPr lang="en-US" sz="2800" b="1" kern="1200" dirty="0">
            <a:solidFill>
              <a:schemeClr val="bg1">
                <a:lumMod val="65000"/>
              </a:schemeClr>
            </a:solidFill>
          </a:endParaRPr>
        </a:p>
      </dsp:txBody>
      <dsp:txXfrm rot="-5400000">
        <a:off x="1" y="3715157"/>
        <a:ext cx="866997" cy="371570"/>
      </dsp:txXfrm>
    </dsp:sp>
    <dsp:sp modelId="{56A87E9D-7B44-4FD9-AEFE-E46FF69B6601}">
      <dsp:nvSpPr>
        <dsp:cNvPr id="0" name=""/>
        <dsp:cNvSpPr/>
      </dsp:nvSpPr>
      <dsp:spPr>
        <a:xfrm rot="5400000">
          <a:off x="4145552" y="145304"/>
          <a:ext cx="805492" cy="7362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400000"/>
              <a:satOff val="-60003"/>
              <a:lumOff val="50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Development of an open source geospatial certification model</a:t>
          </a:r>
          <a:endParaRPr lang="en-US" sz="1800" kern="1200" dirty="0"/>
        </a:p>
      </dsp:txBody>
      <dsp:txXfrm rot="-5400000">
        <a:off x="866998" y="3463180"/>
        <a:ext cx="7323281" cy="726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50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16238" cy="4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-1588"/>
            <a:ext cx="2916238" cy="4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52475"/>
            <a:ext cx="4946650" cy="3706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714875"/>
            <a:ext cx="49339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28163"/>
            <a:ext cx="291623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428163"/>
            <a:ext cx="291623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53EF3220-81B6-418B-AFAB-416EDDDA26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59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92175" y="752475"/>
            <a:ext cx="4943475" cy="3706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en-US" sz="1200" dirty="0" smtClean="0"/>
              <a:t>Certification: a proof of competence, expertise, and skills. Designed to recognize expertise.</a:t>
            </a:r>
          </a:p>
          <a:p>
            <a:pPr lvl="0" algn="just"/>
            <a:r>
              <a:rPr lang="en-US" sz="1200" dirty="0" smtClean="0"/>
              <a:t>Curricula (academic, elsewhere)</a:t>
            </a:r>
            <a:r>
              <a:rPr lang="en-US" sz="1200" baseline="0" dirty="0" smtClean="0"/>
              <a:t> need </a:t>
            </a:r>
            <a:r>
              <a:rPr lang="en-US" sz="1200" dirty="0" smtClean="0"/>
              <a:t>certification.</a:t>
            </a:r>
          </a:p>
          <a:p>
            <a:pPr lvl="0" algn="just"/>
            <a:endParaRPr lang="en-US" sz="1200" dirty="0" smtClean="0"/>
          </a:p>
          <a:p>
            <a:pPr lvl="0" algn="just"/>
            <a:r>
              <a:rPr lang="en-US" sz="1200" dirty="0" smtClean="0"/>
              <a:t>Benefit: Enhance market value and expertise.</a:t>
            </a:r>
          </a:p>
          <a:p>
            <a:pPr lvl="0" algn="just"/>
            <a:r>
              <a:rPr lang="en-US" sz="1200" dirty="0" smtClean="0"/>
              <a:t>Why: Growing need of open source </a:t>
            </a:r>
          </a:p>
          <a:p>
            <a:pPr lvl="0" algn="just"/>
            <a:r>
              <a:rPr lang="en-US" sz="1200" dirty="0" smtClean="0"/>
              <a:t>Improvement in skills, knowledge and Professional network</a:t>
            </a:r>
          </a:p>
          <a:p>
            <a:pPr lvl="0" algn="just"/>
            <a:endParaRPr lang="en-US" sz="12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Who: Students, Universities, Job seekers, Professionals, Employers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Objective:</a:t>
            </a:r>
            <a:r>
              <a:rPr lang="en-US" sz="1200" baseline="0" dirty="0" smtClean="0"/>
              <a:t> </a:t>
            </a:r>
            <a:r>
              <a:rPr lang="en-US" sz="1200" dirty="0" smtClean="0"/>
              <a:t>Development of an open source geospatial certification model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lvl="0" algn="just"/>
            <a:endParaRPr lang="en-US" sz="1200" dirty="0" smtClean="0"/>
          </a:p>
          <a:p>
            <a:pPr lvl="0" algn="just"/>
            <a:endParaRPr lang="en-US" sz="12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F3220-81B6-418B-AFAB-416EDDDA269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12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1542-1A48-47C4-B256-0CB08B3E7F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07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D43DC-39CE-427B-8898-39F7954DBC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89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2850" y="609600"/>
            <a:ext cx="1868488" cy="5562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457825" cy="5562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8CFF3-23A4-490C-8A5C-EC9525D531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33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7477125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2625" y="1671638"/>
            <a:ext cx="3662363" cy="4500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97388" y="1671638"/>
            <a:ext cx="3663950" cy="4500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1BE6E-B278-4CE7-B8D4-E947808BB5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599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7477125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2625" y="1671638"/>
            <a:ext cx="3662363" cy="4500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497388" y="1671638"/>
            <a:ext cx="3663950" cy="21732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497388" y="3997325"/>
            <a:ext cx="3663950" cy="21748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9403C-2465-4549-963A-7F9842F85B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04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18324-A0DD-4DA9-BF73-D3D1F82F5C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97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12B6-4D49-48DC-9140-099F5F9C3C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68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2625" y="1671638"/>
            <a:ext cx="3662363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97388" y="1671638"/>
            <a:ext cx="3663950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6C17D-7DFB-4E3A-9854-E08D71E6F8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80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CC3EE-2378-447A-A880-9EC185B625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10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10986-7D3D-4D8D-BC90-4AE54D95EC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88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CDEEE-B860-45BB-B58E-E2F3722749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15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DA845-0DEF-4001-B16F-31DE4F4FFB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13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E08CA-FE81-44F5-A8FB-B81E25C13F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90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250825" cy="684212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de-DE" altLang="de-DE" sz="1800" smtClean="0">
              <a:latin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250825" cy="49418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de-DE" altLang="de-DE" sz="1800" smtClean="0">
              <a:latin typeface="Arial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16200000">
            <a:off x="-1555750" y="2641600"/>
            <a:ext cx="3321050" cy="33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Open Source Geospatial Certification</a:t>
            </a:r>
            <a:endParaRPr lang="de-DE" altLang="de-DE" sz="1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-107950" y="5788025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fld id="{EDD41F56-3E4B-46BF-B4C1-B421C1D3B9C2}" type="slidenum">
              <a:rPr lang="de-DE" altLang="de-DE" sz="1400" smtClean="0">
                <a:solidFill>
                  <a:schemeClr val="bg1"/>
                </a:solidFill>
                <a:latin typeface="Tahoma" pitchFamily="34" charset="0"/>
              </a:rPr>
              <a:pPr algn="r" eaLnBrk="1" hangingPunct="1">
                <a:spcBef>
                  <a:spcPct val="20000"/>
                </a:spcBef>
                <a:defRPr/>
              </a:pPr>
              <a:t>‹Nr.›</a:t>
            </a:fld>
            <a:endParaRPr lang="de-DE" altLang="de-DE" sz="140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90513"/>
            <a:ext cx="11287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74771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671638"/>
            <a:ext cx="7478713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40488"/>
            <a:ext cx="21161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9363" y="6324600"/>
            <a:ext cx="18319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rgbClr val="000066"/>
                </a:solidFill>
                <a:latin typeface="+mj-lt"/>
              </a:defRPr>
            </a:lvl1pPr>
          </a:lstStyle>
          <a:p>
            <a:pPr>
              <a:defRPr/>
            </a:pPr>
            <a:fld id="{58B0EA18-02D1-444E-8F77-8F18F9C727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>
          <a:solidFill>
            <a:srgbClr val="0000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har char="–"/>
        <a:defRPr>
          <a:solidFill>
            <a:srgbClr val="000072"/>
          </a:solidFill>
          <a:latin typeface="+mn-lt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>
          <a:solidFill>
            <a:srgbClr val="000072"/>
          </a:solidFill>
          <a:latin typeface="+mn-lt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har char="–"/>
        <a:defRPr>
          <a:solidFill>
            <a:srgbClr val="000072"/>
          </a:solidFill>
          <a:latin typeface="+mn-lt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har char="»"/>
        <a:defRPr>
          <a:solidFill>
            <a:srgbClr val="000072"/>
          </a:solidFill>
          <a:latin typeface="+mn-lt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gvsig.org/2018/03/12/gis-applied-to-municipality-management-certification-and-links-to-the-complete-course/" TargetMode="External"/><Relationship Id="rId2" Type="http://schemas.openxmlformats.org/officeDocument/2006/relationships/hyperlink" Target="https://wiki.osgeo.org/wiki/Certification_Committe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gvsig.org/2018/05/16/certification-of-the-free-course-about-crime-mapping-gis-for-criminology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efractions.net/company/news/20111111/" TargetMode="External"/><Relationship Id="rId2" Type="http://schemas.openxmlformats.org/officeDocument/2006/relationships/hyperlink" Target="https://blog.gvsig.org/2018/03/12/gis-applied-to-municipality-management-certification-and-links-to-the-complete-cour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ademy.vertabelo.com/course/postgi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sgif.org/usgif-publishes-version-2-0-of-its-geoint-essential-body-of-knowledge/" TargetMode="External"/><Relationship Id="rId2" Type="http://schemas.openxmlformats.org/officeDocument/2006/relationships/hyperlink" Target="http://www.gi-n2k.e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609600" y="1452563"/>
            <a:ext cx="8570913" cy="762000"/>
          </a:xfrm>
          <a:prstGeom prst="rect">
            <a:avLst/>
          </a:prstGeom>
          <a:solidFill>
            <a:schemeClr val="bg1">
              <a:lumMod val="95000"/>
              <a:alpha val="50999"/>
            </a:schemeClr>
          </a:solidFill>
          <a:ln>
            <a:noFill/>
          </a:ln>
          <a:effectLst/>
        </p:spPr>
        <p:txBody>
          <a:bodyPr wrap="none" rIns="360000" anchor="ctr"/>
          <a:lstStyle/>
          <a:p>
            <a:pPr algn="r">
              <a:defRPr/>
            </a:pPr>
            <a:r>
              <a:rPr lang="en-US" altLang="de-DE" sz="2000" dirty="0"/>
              <a:t>Geo4All Annual General Meeting (AGM)</a:t>
            </a:r>
            <a:endParaRPr lang="de-DE" altLang="de-DE" sz="2000" dirty="0">
              <a:solidFill>
                <a:schemeClr val="bg2"/>
              </a:solidFill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252413" y="3324225"/>
            <a:ext cx="9145587" cy="2355850"/>
          </a:xfrm>
          <a:prstGeom prst="rect">
            <a:avLst/>
          </a:prstGeom>
          <a:solidFill>
            <a:schemeClr val="bg1">
              <a:lumMod val="95000"/>
              <a:alpha val="50999"/>
            </a:schemeClr>
          </a:solidFill>
          <a:ln>
            <a:noFill/>
          </a:ln>
          <a:effectLst/>
        </p:spPr>
        <p:txBody>
          <a:bodyPr wrap="none" rIns="378000" anchor="ctr"/>
          <a:lstStyle/>
          <a:p>
            <a:pPr algn="r">
              <a:defRPr/>
            </a:pPr>
            <a:r>
              <a:rPr lang="en-US" altLang="de-DE" sz="2800" b="1" dirty="0">
                <a:solidFill>
                  <a:schemeClr val="bg2"/>
                </a:solidFill>
              </a:rPr>
              <a:t>Development of an </a:t>
            </a:r>
            <a:br>
              <a:rPr lang="en-US" altLang="de-DE" sz="2800" b="1" dirty="0">
                <a:solidFill>
                  <a:schemeClr val="bg2"/>
                </a:solidFill>
              </a:rPr>
            </a:br>
            <a:r>
              <a:rPr lang="en-US" altLang="de-DE" sz="2800" b="1" dirty="0">
                <a:solidFill>
                  <a:schemeClr val="bg2"/>
                </a:solidFill>
              </a:rPr>
              <a:t>Open Source Geospatial Certification Model:</a:t>
            </a:r>
            <a:br>
              <a:rPr lang="en-US" altLang="de-DE" sz="2800" b="1" dirty="0">
                <a:solidFill>
                  <a:schemeClr val="bg2"/>
                </a:solidFill>
              </a:rPr>
            </a:br>
            <a:r>
              <a:rPr lang="en-US" altLang="de-DE" sz="2800" b="1" dirty="0">
                <a:solidFill>
                  <a:schemeClr val="bg2"/>
                </a:solidFill>
              </a:rPr>
              <a:t>A Key To Empowerment Of Geospatial Education</a:t>
            </a:r>
            <a:br>
              <a:rPr lang="en-US" altLang="de-DE" sz="2800" b="1" dirty="0">
                <a:solidFill>
                  <a:schemeClr val="bg2"/>
                </a:solidFill>
              </a:rPr>
            </a:br>
            <a:r>
              <a:rPr lang="en-US" altLang="de-DE" sz="2400" dirty="0">
                <a:solidFill>
                  <a:schemeClr val="bg2"/>
                </a:solidFill>
              </a:rPr>
              <a:t>Franz-Josef Behr, </a:t>
            </a:r>
            <a:r>
              <a:rPr lang="en-US" altLang="de-DE" sz="2400" dirty="0" err="1">
                <a:solidFill>
                  <a:schemeClr val="bg2"/>
                </a:solidFill>
              </a:rPr>
              <a:t>Tanzeel</a:t>
            </a:r>
            <a:r>
              <a:rPr lang="en-US" altLang="de-DE" sz="2400" dirty="0">
                <a:solidFill>
                  <a:schemeClr val="bg2"/>
                </a:solidFill>
              </a:rPr>
              <a:t> Khan</a:t>
            </a:r>
            <a:endParaRPr lang="de-DE" altLang="de-DE" sz="2800" dirty="0">
              <a:solidFill>
                <a:schemeClr val="bg2"/>
              </a:solidFill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260350" y="5738813"/>
            <a:ext cx="85598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17 March 2021</a:t>
            </a:r>
            <a:endParaRPr lang="de-DE" altLang="de-DE" dirty="0">
              <a:solidFill>
                <a:schemeClr val="tx1"/>
              </a:solidFill>
            </a:endParaRPr>
          </a:p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de-DE" dirty="0" smtClean="0">
                <a:solidFill>
                  <a:schemeClr val="tx1"/>
                </a:solidFill>
              </a:rPr>
              <a:t> </a:t>
            </a:r>
            <a:endParaRPr lang="en-US" alt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Analysis of Existing Certification Approaches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682625" y="1671638"/>
            <a:ext cx="3716338" cy="4500562"/>
          </a:xfrm>
        </p:spPr>
        <p:txBody>
          <a:bodyPr/>
          <a:lstStyle/>
          <a:p>
            <a:r>
              <a:rPr lang="de-DE" altLang="de-DE" smtClean="0"/>
              <a:t>8 institutions</a:t>
            </a:r>
          </a:p>
          <a:p>
            <a:pPr lvl="1" eaLnBrk="1" hangingPunct="1"/>
            <a:r>
              <a:rPr lang="en-US" altLang="de-DE" smtClean="0"/>
              <a:t>American Society of Photogrammetry</a:t>
            </a:r>
            <a:endParaRPr lang="de-DE" altLang="de-DE" smtClean="0"/>
          </a:p>
          <a:p>
            <a:pPr lvl="1" eaLnBrk="1" fontAlgn="t" hangingPunct="1"/>
            <a:r>
              <a:rPr lang="en-US" altLang="de-DE" smtClean="0"/>
              <a:t>Remote Sensing and</a:t>
            </a:r>
            <a:endParaRPr lang="de-DE" altLang="de-DE" smtClean="0"/>
          </a:p>
          <a:p>
            <a:pPr lvl="1" eaLnBrk="1" fontAlgn="t" hangingPunct="1"/>
            <a:r>
              <a:rPr lang="en-US" altLang="de-DE" smtClean="0"/>
              <a:t>GIS Certification Institute</a:t>
            </a:r>
            <a:endParaRPr lang="de-DE" altLang="de-DE" smtClean="0"/>
          </a:p>
          <a:p>
            <a:pPr lvl="1" eaLnBrk="1" fontAlgn="t" hangingPunct="1"/>
            <a:r>
              <a:rPr lang="en-US" altLang="de-DE" smtClean="0"/>
              <a:t>Environmental Systems Research Institute</a:t>
            </a:r>
            <a:endParaRPr lang="de-DE" altLang="de-DE" smtClean="0"/>
          </a:p>
          <a:p>
            <a:pPr lvl="1" eaLnBrk="1" fontAlgn="t" hangingPunct="1"/>
            <a:r>
              <a:rPr lang="en-US" altLang="de-DE" smtClean="0"/>
              <a:t>Oracle University</a:t>
            </a:r>
            <a:endParaRPr lang="de-DE" altLang="de-DE" smtClean="0"/>
          </a:p>
          <a:p>
            <a:pPr lvl="1" eaLnBrk="1" fontAlgn="t" hangingPunct="1"/>
            <a:r>
              <a:rPr lang="en-US" altLang="de-DE" smtClean="0"/>
              <a:t>Metaspatial Institute</a:t>
            </a:r>
            <a:endParaRPr lang="de-DE" altLang="de-DE" smtClean="0"/>
          </a:p>
          <a:p>
            <a:pPr lvl="1" eaLnBrk="1" fontAlgn="t" hangingPunct="1"/>
            <a:r>
              <a:rPr lang="en-US" altLang="de-DE" smtClean="0"/>
              <a:t>gvSIG Association</a:t>
            </a:r>
            <a:endParaRPr lang="de-DE" altLang="de-DE" smtClean="0"/>
          </a:p>
          <a:p>
            <a:pPr lvl="1" eaLnBrk="1" fontAlgn="t" hangingPunct="1"/>
            <a:r>
              <a:rPr lang="en-US" altLang="de-DE" smtClean="0"/>
              <a:t>Pakistan Institute of Modern Studies</a:t>
            </a:r>
            <a:endParaRPr lang="de-DE" altLang="de-DE" smtClean="0"/>
          </a:p>
          <a:p>
            <a:pPr lvl="1" eaLnBrk="1" fontAlgn="t" hangingPunct="1"/>
            <a:r>
              <a:rPr lang="en-US" altLang="de-DE" smtClean="0"/>
              <a:t>United States Geospatial intelligence foundation</a:t>
            </a:r>
            <a:endParaRPr lang="de-DE" altLang="de-DE" smtClean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746625" y="1671638"/>
            <a:ext cx="3716338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rgbClr val="000072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rgbClr val="000072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altLang="de-DE" sz="1800" kern="0" dirty="0" smtClean="0"/>
              <a:t>Analysis </a:t>
            </a:r>
            <a:r>
              <a:rPr lang="de-DE" altLang="de-DE" sz="1800" kern="0" dirty="0" err="1" smtClean="0"/>
              <a:t>regarding</a:t>
            </a:r>
            <a:endParaRPr lang="de-DE" altLang="de-DE" sz="1800" kern="0" dirty="0" smtClean="0"/>
          </a:p>
          <a:p>
            <a:pPr lvl="1">
              <a:defRPr/>
            </a:pPr>
            <a:r>
              <a:rPr lang="de-DE" altLang="de-DE" sz="1800" kern="0" dirty="0" err="1" smtClean="0"/>
              <a:t>Certifications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offered</a:t>
            </a:r>
            <a:endParaRPr lang="de-DE" altLang="de-DE" sz="1800" kern="0" dirty="0" smtClean="0"/>
          </a:p>
          <a:p>
            <a:pPr lvl="1">
              <a:defRPr/>
            </a:pPr>
            <a:r>
              <a:rPr lang="de-DE" altLang="de-DE" sz="1800" kern="0" dirty="0" smtClean="0"/>
              <a:t>Levels</a:t>
            </a:r>
          </a:p>
          <a:p>
            <a:pPr lvl="1">
              <a:defRPr/>
            </a:pPr>
            <a:r>
              <a:rPr lang="de-DE" altLang="de-DE" sz="1800" kern="0" dirty="0" err="1" smtClean="0"/>
              <a:t>Based</a:t>
            </a:r>
            <a:r>
              <a:rPr lang="de-DE" altLang="de-DE" sz="1800" kern="0" dirty="0" smtClean="0"/>
              <a:t> on </a:t>
            </a:r>
            <a:r>
              <a:rPr lang="de-DE" altLang="de-DE" sz="1800" kern="0" dirty="0" err="1" smtClean="0"/>
              <a:t>which</a:t>
            </a:r>
            <a:r>
              <a:rPr lang="de-DE" altLang="de-DE" sz="1800" kern="0" dirty="0" smtClean="0"/>
              <a:t> „</a:t>
            </a:r>
            <a:r>
              <a:rPr lang="de-DE" altLang="de-DE" sz="1800" kern="0" dirty="0" err="1" smtClean="0"/>
              <a:t>body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of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knowledge</a:t>
            </a:r>
            <a:r>
              <a:rPr lang="de-DE" altLang="de-DE" sz="1800" kern="0" dirty="0" smtClean="0"/>
              <a:t>"</a:t>
            </a:r>
          </a:p>
          <a:p>
            <a:pPr lvl="1">
              <a:defRPr/>
            </a:pPr>
            <a:r>
              <a:rPr lang="de-DE" altLang="de-DE" sz="1800" kern="0" dirty="0" err="1" smtClean="0"/>
              <a:t>Examination</a:t>
            </a:r>
            <a:r>
              <a:rPr lang="de-DE" altLang="de-DE" sz="1800" kern="0" dirty="0" smtClean="0"/>
              <a:t>: </a:t>
            </a:r>
            <a:r>
              <a:rPr lang="de-DE" altLang="de-DE" sz="1800" kern="0" dirty="0" err="1" smtClean="0"/>
              <a:t>How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to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perform</a:t>
            </a:r>
            <a:endParaRPr lang="de-DE" altLang="de-DE" sz="1800" kern="0" dirty="0" smtClean="0"/>
          </a:p>
          <a:p>
            <a:pPr>
              <a:defRPr/>
            </a:pPr>
            <a:endParaRPr lang="de-DE" altLang="de-DE" sz="1800" kern="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Existing Certification Approaches</a:t>
            </a:r>
          </a:p>
        </p:txBody>
      </p:sp>
      <p:graphicFrame>
        <p:nvGraphicFramePr>
          <p:cNvPr id="4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42861"/>
              </p:ext>
            </p:extLst>
          </p:nvPr>
        </p:nvGraphicFramePr>
        <p:xfrm>
          <a:off x="558800" y="1513839"/>
          <a:ext cx="8392162" cy="4997183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877570"/>
                <a:gridCol w="1628648"/>
                <a:gridCol w="1628648"/>
                <a:gridCol w="1628648"/>
                <a:gridCol w="1628648"/>
              </a:tblGrid>
              <a:tr h="266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Certification Issuing Institute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</a:rPr>
                        <a:t>ertifications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Levels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Based on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Examination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</a:tr>
              <a:tr h="10886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</a:rPr>
                        <a:t>American Society of </a:t>
                      </a:r>
                      <a:r>
                        <a:rPr lang="en-US" sz="1000" dirty="0" smtClean="0">
                          <a:effectLst/>
                        </a:rPr>
                        <a:t>Photogrammetry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Remote </a:t>
                      </a:r>
                      <a:r>
                        <a:rPr lang="en-US" sz="1000" dirty="0">
                          <a:effectLst/>
                        </a:rPr>
                        <a:t>Sensing </a:t>
                      </a:r>
                      <a:r>
                        <a:rPr lang="en-US" sz="1000" dirty="0" smtClean="0">
                          <a:effectLst/>
                        </a:rPr>
                        <a:t>and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Certified Photogrammetrist, Certified Photogrammetric Technologist, 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Certified mapping scientist-GIS/LIS, 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Certified mapping scientist-Remote Sensing, 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Certified Remote Sensing and GIS/LIS Technologist, </a:t>
                      </a:r>
                      <a:endParaRPr lang="en-US" sz="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Professional Level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Technician Level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Examination matrices for Professional and Technician Level.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Peer review of experience  and training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Written Exam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</a:tr>
              <a:tr h="266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GIS Certification Institute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Geographic Information System Professional</a:t>
                      </a:r>
                      <a:endParaRPr lang="en-US" sz="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Professional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URISA Body of Knowledge-2006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Geospatial Core Technical Knowledge Exam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</a:tr>
              <a:tr h="7607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Environmental Systems Research Institute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Desktop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Developer(Desktop and web application developer 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Enterprise-Geodata management, System Design and Administration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Associate, Professional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ArcGIS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Computer Based multiple choice exam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</a:tr>
              <a:tr h="266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Oracle University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Oracle and Java Certifications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Associate, Professional, Expert, Master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Oracle Certification exam content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Computer Based multiple choice exam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</a:tr>
              <a:tr h="949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Metaspatial Institute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Open Source Geospatial Software Developer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Open Source Geospatial Software Professional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Open Geospatial Data Professional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Open Geospatial Standards Expert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Open Geospatial Consultant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Professional, Expert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Open Source course Curriculum and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Online Test,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Educational and Professional Credentials evaluation.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Technical Interview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</a:tr>
              <a:tr h="3434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gvSIG Association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gvSIG user certification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gvSIG expert Certification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Associate, Expert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gvSIG</a:t>
                      </a:r>
                      <a:r>
                        <a:rPr lang="en-US" sz="800" dirty="0">
                          <a:effectLst/>
                        </a:rPr>
                        <a:t>-content </a:t>
                      </a:r>
                      <a:r>
                        <a:rPr lang="en-US" sz="800" dirty="0" smtClean="0">
                          <a:effectLst/>
                        </a:rPr>
                        <a:t>outline</a:t>
                      </a:r>
                      <a:br>
                        <a:rPr lang="en-US" sz="800" dirty="0" smtClean="0">
                          <a:effectLst/>
                        </a:rPr>
                      </a:br>
                      <a:r>
                        <a:rPr lang="en-US" sz="800" dirty="0" smtClean="0">
                          <a:effectLst/>
                        </a:rPr>
                        <a:t>http://www.gvsig.com/en/services/certification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Online Test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</a:tr>
              <a:tr h="399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Pakistan Institute of Modern Studies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Certified Professional Manager GIS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Associate, Analyst, Expert, Manager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GIS Course Curriculum PIMS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Educational Credential Evaluation, Home based exercise.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</a:tr>
              <a:tr h="266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United States Geospatial intelligence </a:t>
                      </a:r>
                      <a:r>
                        <a:rPr lang="en-US" sz="1000" dirty="0" smtClean="0">
                          <a:effectLst/>
                        </a:rPr>
                        <a:t>foundation – suspended 2021-23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Universal GEOINT Certification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Professional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Essential Body Of Knowledge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r>
                        <a:rPr lang="en-US" sz="800" dirty="0" smtClean="0">
                          <a:effectLst/>
                        </a:rPr>
                        <a:t>Exam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history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2011: </a:t>
            </a:r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OSGeo</a:t>
            </a:r>
            <a:r>
              <a:rPr lang="de-DE" dirty="0" smtClean="0"/>
              <a:t> </a:t>
            </a:r>
            <a:r>
              <a:rPr lang="de-DE" dirty="0" err="1" smtClean="0"/>
              <a:t>Certification</a:t>
            </a:r>
            <a:r>
              <a:rPr lang="de-DE" dirty="0" smtClean="0"/>
              <a:t> </a:t>
            </a:r>
            <a:r>
              <a:rPr lang="de-DE" dirty="0" err="1" smtClean="0"/>
              <a:t>Committee</a:t>
            </a:r>
            <a:r>
              <a:rPr lang="de-DE" dirty="0" smtClean="0"/>
              <a:t> [1]</a:t>
            </a:r>
          </a:p>
          <a:p>
            <a:r>
              <a:rPr lang="de-DE" dirty="0" smtClean="0"/>
              <a:t>2014: </a:t>
            </a:r>
            <a:r>
              <a:rPr lang="de-DE" dirty="0" err="1" smtClean="0"/>
              <a:t>Renewed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an </a:t>
            </a:r>
            <a:r>
              <a:rPr lang="de-DE" dirty="0" err="1" smtClean="0"/>
              <a:t>OSGeo</a:t>
            </a:r>
            <a:r>
              <a:rPr lang="de-DE" dirty="0" smtClean="0"/>
              <a:t> </a:t>
            </a:r>
            <a:r>
              <a:rPr lang="de-DE" dirty="0" err="1" smtClean="0"/>
              <a:t>certification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Arnulf Christl at FOSS4G 2014 (Portland)</a:t>
            </a:r>
            <a:endParaRPr lang="de-DE" dirty="0"/>
          </a:p>
          <a:p>
            <a:r>
              <a:rPr lang="de-DE" dirty="0" smtClean="0"/>
              <a:t>2015: </a:t>
            </a:r>
            <a:r>
              <a:rPr lang="de-DE" dirty="0" err="1" smtClean="0"/>
              <a:t>Discussion</a:t>
            </a:r>
            <a:r>
              <a:rPr lang="de-DE" dirty="0" smtClean="0"/>
              <a:t> at a Geo4All </a:t>
            </a:r>
            <a:r>
              <a:rPr lang="de-DE" dirty="0" err="1" smtClean="0"/>
              <a:t>meeting</a:t>
            </a:r>
            <a:r>
              <a:rPr lang="de-DE" dirty="0" smtClean="0"/>
              <a:t> at FOSS4G Europe (Como)</a:t>
            </a:r>
          </a:p>
          <a:p>
            <a:r>
              <a:rPr lang="de-DE" dirty="0"/>
              <a:t>11/11/2011: </a:t>
            </a:r>
            <a:r>
              <a:rPr lang="de-DE" dirty="0" err="1"/>
              <a:t>S</a:t>
            </a:r>
            <a:r>
              <a:rPr lang="de-DE" dirty="0" err="1" smtClean="0"/>
              <a:t>elf-paced</a:t>
            </a:r>
            <a:r>
              <a:rPr lang="de-DE" dirty="0" smtClean="0"/>
              <a:t> </a:t>
            </a:r>
            <a:r>
              <a:rPr lang="de-DE" dirty="0" err="1"/>
              <a:t>PostGIS</a:t>
            </a:r>
            <a:r>
              <a:rPr lang="de-DE" dirty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 </a:t>
            </a:r>
            <a:r>
              <a:rPr lang="de-DE" dirty="0" err="1" smtClean="0"/>
              <a:t>offered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Refractions</a:t>
            </a:r>
            <a:r>
              <a:rPr lang="de-DE" dirty="0" smtClean="0"/>
              <a:t> Research [4]</a:t>
            </a:r>
            <a:endParaRPr lang="de-DE" dirty="0"/>
          </a:p>
          <a:p>
            <a:r>
              <a:rPr lang="de-DE" dirty="0" smtClean="0"/>
              <a:t>12/03/2018: </a:t>
            </a:r>
            <a:r>
              <a:rPr lang="de-DE" dirty="0" err="1" smtClean="0"/>
              <a:t>gvSIG</a:t>
            </a:r>
            <a:r>
              <a:rPr lang="de-DE" dirty="0" smtClean="0"/>
              <a:t> </a:t>
            </a:r>
            <a:r>
              <a:rPr lang="de-DE" dirty="0" err="1" smtClean="0"/>
              <a:t>announces</a:t>
            </a:r>
            <a:r>
              <a:rPr lang="de-DE" dirty="0" smtClean="0"/>
              <a:t> </a:t>
            </a:r>
            <a:r>
              <a:rPr lang="en-US" dirty="0"/>
              <a:t>GIS applied to municipality management course including certification, GIS for criminology [2</a:t>
            </a:r>
            <a:r>
              <a:rPr lang="en-US" dirty="0" smtClean="0"/>
              <a:t>][3]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29343" y="5363662"/>
            <a:ext cx="79139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[1</a:t>
            </a:r>
            <a:r>
              <a:rPr lang="de-DE" sz="1200" dirty="0"/>
              <a:t>] </a:t>
            </a:r>
            <a:r>
              <a:rPr lang="de-DE" sz="1200" dirty="0">
                <a:hlinkClick r:id="rId2"/>
              </a:rPr>
              <a:t>https://</a:t>
            </a:r>
            <a:r>
              <a:rPr lang="de-DE" sz="1200" dirty="0" smtClean="0">
                <a:hlinkClick r:id="rId2"/>
              </a:rPr>
              <a:t>wiki.osgeo.org/wiki/Certification_Committee</a:t>
            </a:r>
            <a:endParaRPr lang="de-DE" sz="1200" dirty="0" smtClean="0"/>
          </a:p>
          <a:p>
            <a:r>
              <a:rPr lang="de-DE" sz="1200" dirty="0" smtClean="0"/>
              <a:t>[2] </a:t>
            </a:r>
            <a:r>
              <a:rPr lang="de-DE" sz="1200" dirty="0" smtClean="0">
                <a:hlinkClick r:id="rId3"/>
              </a:rPr>
              <a:t>https</a:t>
            </a:r>
            <a:r>
              <a:rPr lang="de-DE" sz="1200" dirty="0">
                <a:hlinkClick r:id="rId3"/>
              </a:rPr>
              <a:t>://blog.gvsig.org/2018/03/12/gis-applied-to-municipality-management-certification-and-links-to-the-complete-course</a:t>
            </a:r>
            <a:r>
              <a:rPr lang="de-DE" sz="1200" dirty="0" smtClean="0">
                <a:hlinkClick r:id="rId3"/>
              </a:rPr>
              <a:t>/</a:t>
            </a:r>
            <a:endParaRPr lang="de-DE" sz="1200" dirty="0" smtClean="0"/>
          </a:p>
          <a:p>
            <a:r>
              <a:rPr lang="en-US" sz="1200" dirty="0"/>
              <a:t>[3] </a:t>
            </a:r>
            <a:r>
              <a:rPr lang="en-US" sz="1200" dirty="0">
                <a:hlinkClick r:id="rId4"/>
              </a:rPr>
              <a:t>https://blog.gvsig.org/2018/05/16/certification-of-the-free-course-about-crime-mapping-gis-for-criminology</a:t>
            </a:r>
            <a:r>
              <a:rPr lang="en-US" sz="1200" dirty="0" smtClean="0">
                <a:hlinkClick r:id="rId4"/>
              </a:rPr>
              <a:t>/</a:t>
            </a:r>
            <a:endParaRPr lang="en-US" sz="1200" dirty="0" smtClean="0"/>
          </a:p>
          <a:p>
            <a:r>
              <a:rPr lang="en-US" sz="1200" dirty="0"/>
              <a:t>[4] http://refractions.net/company/news/20111111/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01724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Online Survey</a:t>
            </a: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652463" y="1671638"/>
            <a:ext cx="7478712" cy="4500562"/>
          </a:xfrm>
        </p:spPr>
        <p:txBody>
          <a:bodyPr/>
          <a:lstStyle/>
          <a:p>
            <a:r>
              <a:rPr lang="de-DE" altLang="de-DE" smtClean="0"/>
              <a:t>To know:</a:t>
            </a:r>
          </a:p>
          <a:p>
            <a:endParaRPr lang="de-DE" altLang="de-DE" smtClean="0"/>
          </a:p>
          <a:p>
            <a:pPr marL="457200" lvl="1" indent="0">
              <a:buFontTx/>
              <a:buNone/>
            </a:pPr>
            <a:r>
              <a:rPr lang="en-US" altLang="de-DE" smtClean="0"/>
              <a:t>… the </a:t>
            </a:r>
            <a:r>
              <a:rPr lang="en-US" altLang="de-DE" b="1" smtClean="0"/>
              <a:t>target group</a:t>
            </a:r>
            <a:r>
              <a:rPr lang="en-US" altLang="de-DE" smtClean="0"/>
              <a:t> and audience for this certification, i.e. academia, industry level.  </a:t>
            </a:r>
            <a:endParaRPr lang="de-DE" altLang="de-DE" smtClean="0"/>
          </a:p>
          <a:p>
            <a:pPr marL="457200" lvl="1" indent="0">
              <a:buFontTx/>
              <a:buNone/>
            </a:pPr>
            <a:r>
              <a:rPr lang="en-US" altLang="de-DE" smtClean="0"/>
              <a:t>… </a:t>
            </a:r>
            <a:r>
              <a:rPr lang="en-US" altLang="de-DE" b="1" smtClean="0"/>
              <a:t>how many</a:t>
            </a:r>
            <a:r>
              <a:rPr lang="en-US" altLang="de-DE" smtClean="0"/>
              <a:t> people are using open source geospatial software and which type of software they use?</a:t>
            </a:r>
            <a:endParaRPr lang="de-DE" altLang="de-DE" smtClean="0"/>
          </a:p>
          <a:p>
            <a:pPr marL="457200" lvl="1" indent="0">
              <a:buFontTx/>
              <a:buNone/>
            </a:pPr>
            <a:r>
              <a:rPr lang="en-US" altLang="de-DE" smtClean="0"/>
              <a:t>… if open source certification will </a:t>
            </a:r>
            <a:r>
              <a:rPr lang="en-US" altLang="de-DE" b="1" smtClean="0"/>
              <a:t>promote geospatial education </a:t>
            </a:r>
            <a:r>
              <a:rPr lang="en-US" altLang="de-DE" smtClean="0"/>
              <a:t>and geospatial profession? Will it increase the competency of geo professionals?</a:t>
            </a:r>
            <a:endParaRPr lang="de-DE" altLang="de-DE" smtClean="0"/>
          </a:p>
          <a:p>
            <a:pPr marL="457200" lvl="1" indent="0">
              <a:buFontTx/>
              <a:buNone/>
            </a:pPr>
            <a:r>
              <a:rPr lang="en-US" altLang="de-DE" smtClean="0"/>
              <a:t>… to which extent the participant </a:t>
            </a:r>
            <a:r>
              <a:rPr lang="en-US" altLang="de-DE" b="1" smtClean="0"/>
              <a:t>supports </a:t>
            </a:r>
            <a:r>
              <a:rPr lang="en-US" altLang="de-DE" smtClean="0"/>
              <a:t>of open source certification  - will their organizations require or </a:t>
            </a:r>
            <a:r>
              <a:rPr lang="en-US" altLang="de-DE" b="1" smtClean="0"/>
              <a:t>offer</a:t>
            </a:r>
            <a:r>
              <a:rPr lang="en-US" altLang="de-DE" smtClean="0"/>
              <a:t> certification?</a:t>
            </a:r>
            <a:endParaRPr lang="de-DE" altLang="de-DE" smtClean="0"/>
          </a:p>
          <a:p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smtClean="0"/>
          </a:p>
        </p:txBody>
      </p:sp>
      <p:grpSp>
        <p:nvGrpSpPr>
          <p:cNvPr id="13316" name="Group 11"/>
          <p:cNvGrpSpPr>
            <a:grpSpLocks/>
          </p:cNvGrpSpPr>
          <p:nvPr/>
        </p:nvGrpSpPr>
        <p:grpSpPr bwMode="auto">
          <a:xfrm>
            <a:off x="2422525" y="833438"/>
            <a:ext cx="4267200" cy="5262562"/>
            <a:chOff x="4876799" y="1219200"/>
            <a:chExt cx="4267201" cy="5262785"/>
          </a:xfrm>
        </p:grpSpPr>
        <p:pic>
          <p:nvPicPr>
            <p:cNvPr id="13317" name="Picture 4" descr="ossftus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799" y="3814986"/>
              <a:ext cx="4267201" cy="266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215" y="873665"/>
              <a:ext cx="4718304" cy="2980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Online Survey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23" y="167917"/>
            <a:ext cx="5421477" cy="333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upport open 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5" y="2586037"/>
            <a:ext cx="7131050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[Telefon] Interviews: </a:t>
            </a:r>
            <a:r>
              <a:rPr lang="en-US" altLang="de-DE" smtClean="0"/>
              <a:t>Opinions on OS Certification</a:t>
            </a:r>
            <a:endParaRPr lang="de-DE" altLang="de-DE" smtClean="0"/>
          </a:p>
        </p:txBody>
      </p:sp>
      <p:pic>
        <p:nvPicPr>
          <p:cNvPr id="16387" name="Content Placeholder 8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90675"/>
            <a:ext cx="4340225" cy="4548188"/>
          </a:xfrm>
        </p:spPr>
      </p:pic>
      <p:pic>
        <p:nvPicPr>
          <p:cNvPr id="16388" name="Content Placeholder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590675"/>
            <a:ext cx="49180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Diagram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82" b="-18182"/>
          <a:stretch>
            <a:fillRect/>
          </a:stretch>
        </p:blipFill>
        <p:spPr bwMode="auto">
          <a:xfrm>
            <a:off x="579438" y="2163763"/>
            <a:ext cx="80772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Development of the certification model</a:t>
            </a:r>
            <a:endParaRPr lang="de-DE" altLang="de-DE" smtClean="0"/>
          </a:p>
        </p:txBody>
      </p:sp>
      <p:sp>
        <p:nvSpPr>
          <p:cNvPr id="1741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mtClean="0"/>
              <a:t>Three main categories</a:t>
            </a:r>
          </a:p>
          <a:p>
            <a:r>
              <a:rPr lang="de-DE" altLang="de-DE" smtClean="0"/>
              <a:t>Further subdivision in each category, obtaining 8 certification options.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pieren 7"/>
          <p:cNvGrpSpPr>
            <a:grpSpLocks/>
          </p:cNvGrpSpPr>
          <p:nvPr/>
        </p:nvGrpSpPr>
        <p:grpSpPr bwMode="auto">
          <a:xfrm>
            <a:off x="538163" y="477838"/>
            <a:ext cx="7721600" cy="5456235"/>
            <a:chOff x="538480" y="995680"/>
            <a:chExt cx="7721600" cy="5455626"/>
          </a:xfrm>
        </p:grpSpPr>
        <p:sp>
          <p:nvSpPr>
            <p:cNvPr id="7" name="Rechteck 6"/>
            <p:cNvSpPr/>
            <p:nvPr/>
          </p:nvSpPr>
          <p:spPr bwMode="auto">
            <a:xfrm>
              <a:off x="548005" y="995680"/>
              <a:ext cx="7702550" cy="516038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aphicFrame>
          <p:nvGraphicFramePr>
            <p:cNvPr id="4" name="Content Placeholder 6"/>
            <p:cNvGraphicFramePr>
              <a:graphicFrameLocks/>
            </p:cNvGraphicFramePr>
            <p:nvPr/>
          </p:nvGraphicFramePr>
          <p:xfrm>
            <a:off x="538480" y="1000760"/>
            <a:ext cx="7721600" cy="5450546"/>
          </p:xfrm>
          <a:graphic>
            <a:graphicData uri="http://schemas.openxmlformats.org/drawingml/2006/table">
              <a:tbl>
                <a:tblPr firstRow="1" firstCol="1" bandRow="1">
                  <a:tableStyleId>{5C22544A-7EE6-4342-B048-85BDC9FD1C3A}</a:tableStyleId>
                </a:tblPr>
                <a:tblGrid>
                  <a:gridCol w="2092960"/>
                  <a:gridCol w="5628640"/>
                </a:tblGrid>
                <a:tr h="350559">
                  <a:tc gridSpan="2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000" dirty="0" smtClean="0">
                            <a:effectLst/>
                            <a:latin typeface="+mn-lt"/>
                            <a:ea typeface="Calibri"/>
                            <a:cs typeface="Times New Roman"/>
                          </a:rPr>
                          <a:t>Certified Open Source Geospatial Data Professional</a:t>
                        </a:r>
                        <a:endParaRPr lang="en-US" sz="2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 hMerge="1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05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28044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Aspects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Meta Information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80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Requirement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Associate Level Certification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156835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Scope and Objective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Geospatial data and meta data information extraction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Understating of data formats, standards,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application of GIS models (Raster and vector) 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maintenance and quality assurance measure of geospatial data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FOSS- data access and management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Resolution requirements for remotely sense data</a:t>
                        </a:r>
                        <a:r>
                          <a:rPr lang="en-US" sz="1100" dirty="0" smtClean="0">
                            <a:effectLst/>
                          </a:rPr>
                          <a:t>.</a:t>
                        </a:r>
                        <a:endParaRPr lang="en-US" sz="1100" dirty="0">
                          <a:effectLst/>
                        </a:endParaRPr>
                      </a:p>
                    </a:txBody>
                    <a:tcPr marL="45064" marR="45064" marT="0" marB="0"/>
                  </a:tc>
                </a:tr>
                <a:tr h="1928058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Course Content and Module Description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Acquisition and Post processing of geo data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Geocoding, data format conversion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Data error sources (RS, GPS)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Remote sensing data requirement analysis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 Statistical concepts (Standard deviation, linear regression, correlation, covariance). Different strategies for autocorrelation,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Acquiring georeferenced socioeconomic data by designing questionnaires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NSDI development based on open source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Open source vs </a:t>
                        </a:r>
                        <a:r>
                          <a:rPr lang="en-US" sz="1100" dirty="0" smtClean="0">
                            <a:effectLst/>
                          </a:rPr>
                          <a:t>proprietary </a:t>
                        </a:r>
                        <a:r>
                          <a:rPr lang="en-US" sz="1100" dirty="0">
                            <a:effectLst/>
                          </a:rPr>
                          <a:t>software (Hybrid approach)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Open source Geospatial </a:t>
                        </a:r>
                        <a:r>
                          <a:rPr lang="en-US" sz="1100" dirty="0" smtClean="0">
                            <a:effectLst/>
                          </a:rPr>
                          <a:t>standards </a:t>
                        </a:r>
                        <a:r>
                          <a:rPr lang="en-US" sz="1100" dirty="0">
                            <a:effectLst/>
                          </a:rPr>
                          <a:t>(OGC)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80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Open Source Software Packages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QGIS, GRASS, gvSIG, 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57841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Benefits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Certified data professionals Understand </a:t>
                        </a:r>
                        <a:r>
                          <a:rPr lang="en-US" sz="1100" dirty="0" smtClean="0">
                            <a:effectLst/>
                          </a:rPr>
                          <a:t>the</a:t>
                        </a:r>
                      </a:p>
                      <a:p>
                        <a:pPr marL="171450" marR="0" indent="-17145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Char char="•"/>
                        </a:pPr>
                        <a:r>
                          <a:rPr lang="en-US" sz="1100" dirty="0" smtClean="0">
                            <a:effectLst/>
                          </a:rPr>
                          <a:t>Data formats and standards </a:t>
                        </a:r>
                        <a:endParaRPr lang="en-US" sz="1100" dirty="0">
                          <a:effectLst/>
                        </a:endParaRP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 smtClean="0">
                            <a:effectLst/>
                          </a:rPr>
                          <a:t>Accuracy Assessment</a:t>
                        </a:r>
                        <a:r>
                          <a:rPr lang="en-US" sz="1100" dirty="0">
                            <a:effectLst/>
                          </a:rPr>
                          <a:t> 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57841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Target Audience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 algn="just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Professionals with more than one year of experience in handling geospatial data from acquisition to manage, and organize geospatial data. Working experience with open source geospatial technology.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80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Examination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Online test-multiple choice selection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</a:tbl>
            </a:graphicData>
          </a:graphic>
        </p:graphicFrame>
      </p:grpSp>
      <p:grpSp>
        <p:nvGrpSpPr>
          <p:cNvPr id="18435" name="Gruppieren 8"/>
          <p:cNvGrpSpPr>
            <a:grpSpLocks/>
          </p:cNvGrpSpPr>
          <p:nvPr/>
        </p:nvGrpSpPr>
        <p:grpSpPr bwMode="auto">
          <a:xfrm>
            <a:off x="690563" y="630238"/>
            <a:ext cx="7721600" cy="5205440"/>
            <a:chOff x="538480" y="995680"/>
            <a:chExt cx="7721600" cy="5206088"/>
          </a:xfrm>
        </p:grpSpPr>
        <p:sp>
          <p:nvSpPr>
            <p:cNvPr id="10" name="Rechteck 9"/>
            <p:cNvSpPr/>
            <p:nvPr/>
          </p:nvSpPr>
          <p:spPr bwMode="auto">
            <a:xfrm>
              <a:off x="548005" y="995680"/>
              <a:ext cx="7702550" cy="516160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aphicFrame>
          <p:nvGraphicFramePr>
            <p:cNvPr id="11" name="Content Placeholder 6"/>
            <p:cNvGraphicFramePr>
              <a:graphicFrameLocks/>
            </p:cNvGraphicFramePr>
            <p:nvPr/>
          </p:nvGraphicFramePr>
          <p:xfrm>
            <a:off x="538480" y="1000760"/>
            <a:ext cx="7721600" cy="5201008"/>
          </p:xfrm>
          <a:graphic>
            <a:graphicData uri="http://schemas.openxmlformats.org/drawingml/2006/table">
              <a:tbl>
                <a:tblPr firstRow="1" firstCol="1" bandRow="1">
                  <a:tableStyleId>{5C22544A-7EE6-4342-B048-85BDC9FD1C3A}</a:tableStyleId>
                </a:tblPr>
                <a:tblGrid>
                  <a:gridCol w="2092960"/>
                  <a:gridCol w="5628640"/>
                </a:tblGrid>
                <a:tr h="350512">
                  <a:tc gridSpan="2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000" dirty="0" smtClean="0">
                            <a:effectLst/>
                            <a:latin typeface="+mn-lt"/>
                            <a:ea typeface="Calibri"/>
                            <a:cs typeface="Times New Roman"/>
                          </a:rPr>
                          <a:t>Certified Open Source Geospatial Data Professional</a:t>
                        </a:r>
                        <a:endParaRPr lang="en-US" sz="2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 hMerge="1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05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280409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Aspects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Meta Information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Requirement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Associate Level Certification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14793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Scope and Objective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Geospatial data and meta data information extraction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Understating of data formats, standards,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application of GIS models (Raster and vector) 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maintenance and quality assurance measure of geospatial data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FOSS- data access and management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Resolution requirements for remotely sense data</a:t>
                        </a:r>
                        <a:r>
                          <a:rPr lang="en-US" sz="1000" dirty="0" smtClean="0">
                            <a:effectLst/>
                          </a:rPr>
                          <a:t>.</a:t>
                        </a:r>
                        <a:endParaRPr lang="en-US" sz="1000" dirty="0">
                          <a:effectLst/>
                        </a:endParaRPr>
                      </a:p>
                    </a:txBody>
                    <a:tcPr marL="45064" marR="45064" marT="0" marB="0"/>
                  </a:tc>
                </a:tr>
                <a:tr h="1840001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Course Content and Module Description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Acquisition and Post processing of geo data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Geocoding, data format conversion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Data error sources (RS, GPS)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Remote sensing data requirement analysis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 Statistical concepts (Standard deviation, linear regression, correlation, covariance). Different strategies for autocorrelation,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Acquiring georeferenced socioeconomic data by designing questionnaires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NSDI development based on open source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Open source vs </a:t>
                        </a:r>
                        <a:r>
                          <a:rPr lang="en-US" sz="1000" dirty="0" smtClean="0">
                            <a:effectLst/>
                          </a:rPr>
                          <a:t>proprietary </a:t>
                        </a:r>
                        <a:r>
                          <a:rPr lang="en-US" sz="1000" dirty="0">
                            <a:effectLst/>
                          </a:rPr>
                          <a:t>software (Hybrid approach)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Open source Geospatial </a:t>
                        </a:r>
                        <a:r>
                          <a:rPr lang="en-US" sz="1000" dirty="0" smtClean="0">
                            <a:effectLst/>
                          </a:rPr>
                          <a:t>standards </a:t>
                        </a:r>
                        <a:r>
                          <a:rPr lang="en-US" sz="1000" dirty="0">
                            <a:effectLst/>
                          </a:rPr>
                          <a:t>(OGC)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Open Source Software Packages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QGIS, GRASS, gvSIG, 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552000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Benefits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Certified data professionals Understand </a:t>
                        </a:r>
                        <a:r>
                          <a:rPr lang="en-US" sz="1000" dirty="0" smtClean="0">
                            <a:effectLst/>
                          </a:rPr>
                          <a:t>the</a:t>
                        </a:r>
                      </a:p>
                      <a:p>
                        <a:pPr marL="171450" marR="0" indent="-17145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Char char="•"/>
                        </a:pPr>
                        <a:r>
                          <a:rPr lang="en-US" sz="1000" dirty="0" smtClean="0">
                            <a:effectLst/>
                          </a:rPr>
                          <a:t>Data formats and standards </a:t>
                        </a:r>
                        <a:endParaRPr lang="en-US" sz="1000" dirty="0">
                          <a:effectLst/>
                        </a:endParaRP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 smtClean="0">
                            <a:effectLst/>
                          </a:rPr>
                          <a:t>Accuracy Assessment</a:t>
                        </a:r>
                        <a:r>
                          <a:rPr lang="en-US" sz="1000" dirty="0">
                            <a:effectLst/>
                          </a:rPr>
                          <a:t> 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451129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Target Audience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 algn="just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Professionals with more than one year of experience in handling geospatial data from acquisition to manage, and organize geospatial data. Working experience with open source geospatial technology.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Examination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Online test-multiple choice selection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</a:tbl>
            </a:graphicData>
          </a:graphic>
        </p:graphicFrame>
      </p:grpSp>
      <p:grpSp>
        <p:nvGrpSpPr>
          <p:cNvPr id="18436" name="Gruppieren 14"/>
          <p:cNvGrpSpPr>
            <a:grpSpLocks/>
          </p:cNvGrpSpPr>
          <p:nvPr/>
        </p:nvGrpSpPr>
        <p:grpSpPr bwMode="auto">
          <a:xfrm>
            <a:off x="842963" y="782638"/>
            <a:ext cx="7721600" cy="5205440"/>
            <a:chOff x="538480" y="995680"/>
            <a:chExt cx="7721600" cy="5206088"/>
          </a:xfrm>
        </p:grpSpPr>
        <p:sp>
          <p:nvSpPr>
            <p:cNvPr id="16" name="Rechteck 15"/>
            <p:cNvSpPr/>
            <p:nvPr/>
          </p:nvSpPr>
          <p:spPr bwMode="auto">
            <a:xfrm>
              <a:off x="548005" y="995680"/>
              <a:ext cx="7702550" cy="516160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aphicFrame>
          <p:nvGraphicFramePr>
            <p:cNvPr id="17" name="Content Placeholder 6"/>
            <p:cNvGraphicFramePr>
              <a:graphicFrameLocks/>
            </p:cNvGraphicFramePr>
            <p:nvPr/>
          </p:nvGraphicFramePr>
          <p:xfrm>
            <a:off x="538480" y="1000760"/>
            <a:ext cx="7721600" cy="5201008"/>
          </p:xfrm>
          <a:graphic>
            <a:graphicData uri="http://schemas.openxmlformats.org/drawingml/2006/table">
              <a:tbl>
                <a:tblPr firstRow="1" firstCol="1" bandRow="1">
                  <a:tableStyleId>{5C22544A-7EE6-4342-B048-85BDC9FD1C3A}</a:tableStyleId>
                </a:tblPr>
                <a:tblGrid>
                  <a:gridCol w="2092960"/>
                  <a:gridCol w="5628640"/>
                </a:tblGrid>
                <a:tr h="350512">
                  <a:tc gridSpan="2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000" dirty="0" smtClean="0">
                            <a:effectLst/>
                            <a:latin typeface="+mn-lt"/>
                            <a:ea typeface="Calibri"/>
                            <a:cs typeface="Times New Roman"/>
                          </a:rPr>
                          <a:t>Certified Open Source Geospatial Data Professional</a:t>
                        </a:r>
                        <a:endParaRPr lang="en-US" sz="2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 hMerge="1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05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280409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Aspects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Meta Information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Requirement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Associate Level Certification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14793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Scope and Objective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Geospatial data and meta data information extraction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Understating of data formats, standards,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application of GIS models (Raster and vector) 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maintenance and quality assurance measure of geospatial data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FOSS- data access and management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Resolution requirements for remotely sense data</a:t>
                        </a:r>
                        <a:r>
                          <a:rPr lang="en-US" sz="1000" dirty="0" smtClean="0">
                            <a:effectLst/>
                          </a:rPr>
                          <a:t>.</a:t>
                        </a:r>
                        <a:endParaRPr lang="en-US" sz="1000" dirty="0">
                          <a:effectLst/>
                        </a:endParaRPr>
                      </a:p>
                    </a:txBody>
                    <a:tcPr marL="45064" marR="45064" marT="0" marB="0"/>
                  </a:tc>
                </a:tr>
                <a:tr h="1840001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Course Content and Module Description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Acquisition and Post processing of geo data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Geocoding, data format conversion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Data error sources (RS, GPS)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Remote sensing data requirement analysis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 Statistical concepts (Standard deviation, linear regression, correlation, covariance). Different strategies for autocorrelation,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Acquiring georeferenced socioeconomic data by designing questionnaires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NSDI development based on open source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Open source vs </a:t>
                        </a:r>
                        <a:r>
                          <a:rPr lang="en-US" sz="1000" dirty="0" smtClean="0">
                            <a:effectLst/>
                          </a:rPr>
                          <a:t>proprietary </a:t>
                        </a:r>
                        <a:r>
                          <a:rPr lang="en-US" sz="1000" dirty="0">
                            <a:effectLst/>
                          </a:rPr>
                          <a:t>software (Hybrid approach)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Open source Geospatial </a:t>
                        </a:r>
                        <a:r>
                          <a:rPr lang="en-US" sz="1000" dirty="0" smtClean="0">
                            <a:effectLst/>
                          </a:rPr>
                          <a:t>standards </a:t>
                        </a:r>
                        <a:r>
                          <a:rPr lang="en-US" sz="1000" dirty="0">
                            <a:effectLst/>
                          </a:rPr>
                          <a:t>(OGC)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Open Source Software Packages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QGIS, GRASS, gvSIG, 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552000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Benefits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Certified data professionals Understand </a:t>
                        </a:r>
                        <a:r>
                          <a:rPr lang="en-US" sz="1000" dirty="0" smtClean="0">
                            <a:effectLst/>
                          </a:rPr>
                          <a:t>the</a:t>
                        </a:r>
                      </a:p>
                      <a:p>
                        <a:pPr marL="171450" marR="0" indent="-17145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Char char="•"/>
                        </a:pPr>
                        <a:r>
                          <a:rPr lang="en-US" sz="1000" dirty="0" smtClean="0">
                            <a:effectLst/>
                          </a:rPr>
                          <a:t>Data formats and standards </a:t>
                        </a:r>
                        <a:endParaRPr lang="en-US" sz="1000" dirty="0">
                          <a:effectLst/>
                        </a:endParaRP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 smtClean="0">
                            <a:effectLst/>
                          </a:rPr>
                          <a:t>Accuracy Assessment</a:t>
                        </a:r>
                        <a:r>
                          <a:rPr lang="en-US" sz="1000" dirty="0">
                            <a:effectLst/>
                          </a:rPr>
                          <a:t> 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451129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Target Audience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 algn="just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Professionals with more than one year of experience in handling geospatial data from acquisition to manage, and organize geospatial data. Working experience with open source geospatial technology.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Examination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Online test-multiple choice selection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</a:tbl>
            </a:graphicData>
          </a:graphic>
        </p:graphicFrame>
      </p:grpSp>
      <p:grpSp>
        <p:nvGrpSpPr>
          <p:cNvPr id="18437" name="Gruppieren 17"/>
          <p:cNvGrpSpPr>
            <a:grpSpLocks/>
          </p:cNvGrpSpPr>
          <p:nvPr/>
        </p:nvGrpSpPr>
        <p:grpSpPr bwMode="auto">
          <a:xfrm>
            <a:off x="995363" y="935038"/>
            <a:ext cx="7721600" cy="5205440"/>
            <a:chOff x="538480" y="995680"/>
            <a:chExt cx="7721600" cy="5206088"/>
          </a:xfrm>
        </p:grpSpPr>
        <p:sp>
          <p:nvSpPr>
            <p:cNvPr id="19" name="Rechteck 18"/>
            <p:cNvSpPr/>
            <p:nvPr/>
          </p:nvSpPr>
          <p:spPr bwMode="auto">
            <a:xfrm>
              <a:off x="548005" y="995680"/>
              <a:ext cx="7702550" cy="516160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aphicFrame>
          <p:nvGraphicFramePr>
            <p:cNvPr id="20" name="Content Placeholder 6"/>
            <p:cNvGraphicFramePr>
              <a:graphicFrameLocks/>
            </p:cNvGraphicFramePr>
            <p:nvPr/>
          </p:nvGraphicFramePr>
          <p:xfrm>
            <a:off x="538480" y="1000760"/>
            <a:ext cx="7721600" cy="5201008"/>
          </p:xfrm>
          <a:graphic>
            <a:graphicData uri="http://schemas.openxmlformats.org/drawingml/2006/table">
              <a:tbl>
                <a:tblPr firstRow="1" firstCol="1" bandRow="1">
                  <a:tableStyleId>{5C22544A-7EE6-4342-B048-85BDC9FD1C3A}</a:tableStyleId>
                </a:tblPr>
                <a:tblGrid>
                  <a:gridCol w="2092960"/>
                  <a:gridCol w="5628640"/>
                </a:tblGrid>
                <a:tr h="350512">
                  <a:tc gridSpan="2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000" dirty="0" smtClean="0">
                            <a:effectLst/>
                            <a:latin typeface="+mn-lt"/>
                            <a:ea typeface="Calibri"/>
                            <a:cs typeface="Times New Roman"/>
                          </a:rPr>
                          <a:t>Certified Open Source Geospatial Data Professional</a:t>
                        </a:r>
                        <a:endParaRPr lang="en-US" sz="2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 hMerge="1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05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280409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Aspects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Meta Information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Requirement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Associate Level Certification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14793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Scope and Objective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Geospatial data and meta data information extraction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Understating of data formats, standards,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application of GIS models (Raster and vector) 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maintenance and quality assurance measure of geospatial data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FOSS- data access and management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Resolution requirements for remotely sense data</a:t>
                        </a:r>
                        <a:r>
                          <a:rPr lang="en-US" sz="1000" dirty="0" smtClean="0">
                            <a:effectLst/>
                          </a:rPr>
                          <a:t>.</a:t>
                        </a:r>
                        <a:endParaRPr lang="en-US" sz="1000" dirty="0">
                          <a:effectLst/>
                        </a:endParaRPr>
                      </a:p>
                    </a:txBody>
                    <a:tcPr marL="45064" marR="45064" marT="0" marB="0"/>
                  </a:tc>
                </a:tr>
                <a:tr h="1840001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Course Content and Module Description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Acquisition and Post processing of geo data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Geocoding, data format conversion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Data error sources (RS, GPS)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Remote sensing data requirement analysis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 Statistical concepts (Standard deviation, linear regression, correlation, covariance). Different strategies for autocorrelation,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Acquiring georeferenced socioeconomic data by designing questionnaires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NSDI development based on open source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Open source vs </a:t>
                        </a:r>
                        <a:r>
                          <a:rPr lang="en-US" sz="1000" dirty="0" smtClean="0">
                            <a:effectLst/>
                          </a:rPr>
                          <a:t>proprietary </a:t>
                        </a:r>
                        <a:r>
                          <a:rPr lang="en-US" sz="1000" dirty="0">
                            <a:effectLst/>
                          </a:rPr>
                          <a:t>software (Hybrid approach)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Open source Geospatial </a:t>
                        </a:r>
                        <a:r>
                          <a:rPr lang="en-US" sz="1000" dirty="0" smtClean="0">
                            <a:effectLst/>
                          </a:rPr>
                          <a:t>standards </a:t>
                        </a:r>
                        <a:r>
                          <a:rPr lang="en-US" sz="1000" dirty="0">
                            <a:effectLst/>
                          </a:rPr>
                          <a:t>(OGC)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Open Source Software Packages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QGIS, GRASS, gvSIG, 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552000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Benefits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Certified data professionals Understand </a:t>
                        </a:r>
                        <a:r>
                          <a:rPr lang="en-US" sz="1000" dirty="0" smtClean="0">
                            <a:effectLst/>
                          </a:rPr>
                          <a:t>the</a:t>
                        </a:r>
                      </a:p>
                      <a:p>
                        <a:pPr marL="171450" marR="0" indent="-17145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Char char="•"/>
                        </a:pPr>
                        <a:r>
                          <a:rPr lang="en-US" sz="1000" dirty="0" smtClean="0">
                            <a:effectLst/>
                          </a:rPr>
                          <a:t>Data formats and standards </a:t>
                        </a:r>
                        <a:endParaRPr lang="en-US" sz="1000" dirty="0">
                          <a:effectLst/>
                        </a:endParaRP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 smtClean="0">
                            <a:effectLst/>
                          </a:rPr>
                          <a:t>Accuracy Assessment</a:t>
                        </a:r>
                        <a:r>
                          <a:rPr lang="en-US" sz="1000" dirty="0">
                            <a:effectLst/>
                          </a:rPr>
                          <a:t> 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451129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Target Audience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 algn="just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Professionals with more than one year of experience in handling geospatial data from acquisition to manage, and organize geospatial data. Working experience with open source geospatial technology.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Examination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Online test-multiple choice selection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</a:tbl>
            </a:graphicData>
          </a:graphic>
        </p:graphicFrame>
      </p:grpSp>
      <p:grpSp>
        <p:nvGrpSpPr>
          <p:cNvPr id="18438" name="Gruppieren 20"/>
          <p:cNvGrpSpPr>
            <a:grpSpLocks/>
          </p:cNvGrpSpPr>
          <p:nvPr/>
        </p:nvGrpSpPr>
        <p:grpSpPr bwMode="auto">
          <a:xfrm>
            <a:off x="1147763" y="1087438"/>
            <a:ext cx="7721600" cy="5205440"/>
            <a:chOff x="538480" y="995680"/>
            <a:chExt cx="7721600" cy="5206088"/>
          </a:xfrm>
        </p:grpSpPr>
        <p:sp>
          <p:nvSpPr>
            <p:cNvPr id="22" name="Rechteck 21"/>
            <p:cNvSpPr/>
            <p:nvPr/>
          </p:nvSpPr>
          <p:spPr bwMode="auto">
            <a:xfrm>
              <a:off x="548005" y="995680"/>
              <a:ext cx="7702550" cy="516160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aphicFrame>
          <p:nvGraphicFramePr>
            <p:cNvPr id="23" name="Content Placeholder 6"/>
            <p:cNvGraphicFramePr>
              <a:graphicFrameLocks/>
            </p:cNvGraphicFramePr>
            <p:nvPr/>
          </p:nvGraphicFramePr>
          <p:xfrm>
            <a:off x="538480" y="1000760"/>
            <a:ext cx="7721600" cy="5201008"/>
          </p:xfrm>
          <a:graphic>
            <a:graphicData uri="http://schemas.openxmlformats.org/drawingml/2006/table">
              <a:tbl>
                <a:tblPr firstRow="1" firstCol="1" bandRow="1">
                  <a:tableStyleId>{5C22544A-7EE6-4342-B048-85BDC9FD1C3A}</a:tableStyleId>
                </a:tblPr>
                <a:tblGrid>
                  <a:gridCol w="2092960"/>
                  <a:gridCol w="5628640"/>
                </a:tblGrid>
                <a:tr h="350512">
                  <a:tc gridSpan="2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000" dirty="0" smtClean="0">
                            <a:effectLst/>
                            <a:latin typeface="+mn-lt"/>
                            <a:ea typeface="Calibri"/>
                            <a:cs typeface="Times New Roman"/>
                          </a:rPr>
                          <a:t>Certified Open Source Geospatial Data Professional</a:t>
                        </a:r>
                        <a:endParaRPr lang="en-US" sz="2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 hMerge="1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05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280409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Aspects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Meta Information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Requirement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Associate Level Certification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14793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Scope and Objective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Geospatial data and meta data information extraction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Understating of data formats, standards,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application of GIS models (Raster and vector) 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maintenance and quality assurance measure of geospatial data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FOSS- data access and management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Resolution requirements for remotely sense data</a:t>
                        </a:r>
                        <a:r>
                          <a:rPr lang="en-US" sz="1000" dirty="0" smtClean="0">
                            <a:effectLst/>
                          </a:rPr>
                          <a:t>.</a:t>
                        </a:r>
                        <a:endParaRPr lang="en-US" sz="1000" dirty="0">
                          <a:effectLst/>
                        </a:endParaRPr>
                      </a:p>
                    </a:txBody>
                    <a:tcPr marL="45064" marR="45064" marT="0" marB="0"/>
                  </a:tc>
                </a:tr>
                <a:tr h="1840001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Course Content and Module Description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Acquisition and Post processing of geo data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Geocoding, data format conversion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Data error sources (RS, GPS)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Remote sensing data requirement analysis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 Statistical concepts (Standard deviation, linear regression, correlation, covariance). Different strategies for autocorrelation,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Acquiring georeferenced socioeconomic data by designing questionnaires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NSDI development based on open source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Open source vs </a:t>
                        </a:r>
                        <a:r>
                          <a:rPr lang="en-US" sz="1000" dirty="0" smtClean="0">
                            <a:effectLst/>
                          </a:rPr>
                          <a:t>proprietary </a:t>
                        </a:r>
                        <a:r>
                          <a:rPr lang="en-US" sz="1000" dirty="0">
                            <a:effectLst/>
                          </a:rPr>
                          <a:t>software (Hybrid approach)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Open source Geospatial </a:t>
                        </a:r>
                        <a:r>
                          <a:rPr lang="en-US" sz="1000" dirty="0" smtClean="0">
                            <a:effectLst/>
                          </a:rPr>
                          <a:t>standards </a:t>
                        </a:r>
                        <a:r>
                          <a:rPr lang="en-US" sz="1000" dirty="0">
                            <a:effectLst/>
                          </a:rPr>
                          <a:t>(OGC)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Open Source Software Packages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QGIS, GRASS, gvSIG, 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552000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Benefits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Certified data professionals Understand </a:t>
                        </a:r>
                        <a:r>
                          <a:rPr lang="en-US" sz="1000" dirty="0" smtClean="0">
                            <a:effectLst/>
                          </a:rPr>
                          <a:t>the</a:t>
                        </a:r>
                      </a:p>
                      <a:p>
                        <a:pPr marL="171450" marR="0" indent="-17145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Char char="•"/>
                        </a:pPr>
                        <a:r>
                          <a:rPr lang="en-US" sz="1000" dirty="0" smtClean="0">
                            <a:effectLst/>
                          </a:rPr>
                          <a:t>Data formats and standards </a:t>
                        </a:r>
                        <a:endParaRPr lang="en-US" sz="1000" dirty="0">
                          <a:effectLst/>
                        </a:endParaRP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 smtClean="0">
                            <a:effectLst/>
                          </a:rPr>
                          <a:t>Accuracy Assessment</a:t>
                        </a:r>
                        <a:r>
                          <a:rPr lang="en-US" sz="1000" dirty="0">
                            <a:effectLst/>
                          </a:rPr>
                          <a:t> 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451129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Target Audience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 algn="just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Professionals with more than one year of experience in handling geospatial data from acquisition to manage, and organize geospatial data. Working experience with open source geospatial technology.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Examination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Online test-multiple choice selection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</a:tbl>
            </a:graphicData>
          </a:graphic>
        </p:graphicFrame>
      </p:grpSp>
      <p:grpSp>
        <p:nvGrpSpPr>
          <p:cNvPr id="18439" name="Gruppieren 23"/>
          <p:cNvGrpSpPr>
            <a:grpSpLocks/>
          </p:cNvGrpSpPr>
          <p:nvPr/>
        </p:nvGrpSpPr>
        <p:grpSpPr bwMode="auto">
          <a:xfrm>
            <a:off x="1300163" y="1239838"/>
            <a:ext cx="7721600" cy="5205440"/>
            <a:chOff x="538480" y="995680"/>
            <a:chExt cx="7721600" cy="5206088"/>
          </a:xfrm>
        </p:grpSpPr>
        <p:sp>
          <p:nvSpPr>
            <p:cNvPr id="25" name="Rechteck 24"/>
            <p:cNvSpPr/>
            <p:nvPr/>
          </p:nvSpPr>
          <p:spPr bwMode="auto">
            <a:xfrm>
              <a:off x="548005" y="995680"/>
              <a:ext cx="7702550" cy="516160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aphicFrame>
          <p:nvGraphicFramePr>
            <p:cNvPr id="26" name="Content Placeholder 6"/>
            <p:cNvGraphicFramePr>
              <a:graphicFrameLocks/>
            </p:cNvGraphicFramePr>
            <p:nvPr/>
          </p:nvGraphicFramePr>
          <p:xfrm>
            <a:off x="538480" y="1000760"/>
            <a:ext cx="7721600" cy="5201008"/>
          </p:xfrm>
          <a:graphic>
            <a:graphicData uri="http://schemas.openxmlformats.org/drawingml/2006/table">
              <a:tbl>
                <a:tblPr firstRow="1" firstCol="1" bandRow="1">
                  <a:tableStyleId>{5C22544A-7EE6-4342-B048-85BDC9FD1C3A}</a:tableStyleId>
                </a:tblPr>
                <a:tblGrid>
                  <a:gridCol w="2092960"/>
                  <a:gridCol w="5628640"/>
                </a:tblGrid>
                <a:tr h="350512">
                  <a:tc gridSpan="2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000" dirty="0" smtClean="0">
                            <a:effectLst/>
                            <a:latin typeface="+mn-lt"/>
                            <a:ea typeface="Calibri"/>
                            <a:cs typeface="Times New Roman"/>
                          </a:rPr>
                          <a:t>Certified Open Source Geospatial Data Professional</a:t>
                        </a:r>
                        <a:endParaRPr lang="en-US" sz="2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 hMerge="1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05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280409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Aspects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Meta Information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Requirement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Associate Level Certification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14793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Scope and Objective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Geospatial data and meta data information extraction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Understating of data formats, standards,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application of GIS models (Raster and vector) 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maintenance and quality assurance measure of geospatial data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FOSS- data access and management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Resolution requirements for remotely sense data</a:t>
                        </a:r>
                        <a:r>
                          <a:rPr lang="en-US" sz="1000" dirty="0" smtClean="0">
                            <a:effectLst/>
                          </a:rPr>
                          <a:t>.</a:t>
                        </a:r>
                        <a:endParaRPr lang="en-US" sz="1000" dirty="0">
                          <a:effectLst/>
                        </a:endParaRPr>
                      </a:p>
                    </a:txBody>
                    <a:tcPr marL="45064" marR="45064" marT="0" marB="0"/>
                  </a:tc>
                </a:tr>
                <a:tr h="1840001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Course Content and Module Description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Acquisition and Post processing of geo data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Geocoding, data format conversion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Data error sources (RS, GPS)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Remote sensing data requirement analysis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 Statistical concepts (Standard deviation, linear regression, correlation, covariance). Different strategies for autocorrelation,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Acquiring georeferenced socioeconomic data by designing questionnaires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NSDI development based on open source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Open source vs </a:t>
                        </a:r>
                        <a:r>
                          <a:rPr lang="en-US" sz="1000" dirty="0" smtClean="0">
                            <a:effectLst/>
                          </a:rPr>
                          <a:t>proprietary </a:t>
                        </a:r>
                        <a:r>
                          <a:rPr lang="en-US" sz="1000" dirty="0">
                            <a:effectLst/>
                          </a:rPr>
                          <a:t>software (Hybrid approach)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Open source Geospatial </a:t>
                        </a:r>
                        <a:r>
                          <a:rPr lang="en-US" sz="1000" dirty="0" smtClean="0">
                            <a:effectLst/>
                          </a:rPr>
                          <a:t>standards </a:t>
                        </a:r>
                        <a:r>
                          <a:rPr lang="en-US" sz="1000" dirty="0">
                            <a:effectLst/>
                          </a:rPr>
                          <a:t>(OGC)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Open Source Software Packages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QGIS, GRASS, gvSIG, 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552000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Benefits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Certified data professionals Understand </a:t>
                        </a:r>
                        <a:r>
                          <a:rPr lang="en-US" sz="1000" dirty="0" smtClean="0">
                            <a:effectLst/>
                          </a:rPr>
                          <a:t>the</a:t>
                        </a:r>
                      </a:p>
                      <a:p>
                        <a:pPr marL="171450" marR="0" indent="-17145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Char char="•"/>
                        </a:pPr>
                        <a:r>
                          <a:rPr lang="en-US" sz="1000" dirty="0" smtClean="0">
                            <a:effectLst/>
                          </a:rPr>
                          <a:t>Data formats and standards </a:t>
                        </a:r>
                        <a:endParaRPr lang="en-US" sz="1000" dirty="0">
                          <a:effectLst/>
                        </a:endParaRP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 smtClean="0">
                            <a:effectLst/>
                          </a:rPr>
                          <a:t>Accuracy Assessment</a:t>
                        </a:r>
                        <a:r>
                          <a:rPr lang="en-US" sz="1000" dirty="0">
                            <a:effectLst/>
                          </a:rPr>
                          <a:t> 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451129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Target Audience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 algn="just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Professionals with more than one year of experience in handling geospatial data from acquisition to manage, and organize geospatial data. Working experience with open source geospatial technology.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Examination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Online test-multiple choice selection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</a:tbl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de-DE" smtClean="0"/>
              <a:t>Certification Packages with OSS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990600" y="990600"/>
          <a:ext cx="7315200" cy="539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36571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Certification</a:t>
                      </a:r>
                      <a:r>
                        <a:rPr lang="en-US" sz="1800" baseline="0" dirty="0" smtClean="0"/>
                        <a:t> package 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OS Software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640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Certified Open Source Geospatial Data</a:t>
                      </a:r>
                      <a:r>
                        <a:rPr lang="en-US" sz="1800" baseline="0" dirty="0" smtClean="0"/>
                        <a:t> Associate, Professional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QGIS, GRASS-GIS,</a:t>
                      </a:r>
                      <a:r>
                        <a:rPr lang="en-US" sz="1800" baseline="0" dirty="0" smtClean="0"/>
                        <a:t> gvSIG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640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Certified Open Source Geospatial Analyst</a:t>
                      </a:r>
                      <a:r>
                        <a:rPr lang="en-US" sz="1800" baseline="0" dirty="0" smtClean="0"/>
                        <a:t> (Remote Sensing &amp; GIS)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QGIS, GRASS-GIS,gvSIG</a:t>
                      </a:r>
                    </a:p>
                    <a:p>
                      <a:endParaRPr lang="en-US" sz="1800" dirty="0" smtClean="0"/>
                    </a:p>
                  </a:txBody>
                  <a:tcPr marT="45710" marB="45710"/>
                </a:tc>
              </a:tr>
              <a:tr h="640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Certified Open Source Geospatial Cartographer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QGIS, GRASS-GIS,gvSIG</a:t>
                      </a:r>
                    </a:p>
                    <a:p>
                      <a:endParaRPr lang="en-US" sz="1800" dirty="0"/>
                    </a:p>
                  </a:txBody>
                  <a:tcPr marT="45710" marB="45710"/>
                </a:tc>
              </a:tr>
              <a:tr h="640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Certified</a:t>
                      </a:r>
                      <a:r>
                        <a:rPr lang="en-US" sz="1800" baseline="0" dirty="0" smtClean="0"/>
                        <a:t> Open Source Geospatial Expert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QGIS, GRASS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11885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Certified</a:t>
                      </a:r>
                      <a:r>
                        <a:rPr lang="en-US" sz="1800" baseline="0" dirty="0" smtClean="0"/>
                        <a:t> Open Source Geospatial Associate Developer, </a:t>
                      </a:r>
                      <a:r>
                        <a:rPr lang="en-US" sz="1800" dirty="0" smtClean="0"/>
                        <a:t>Professional Developer</a:t>
                      </a:r>
                    </a:p>
                    <a:p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QGIS, GRASS,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1800" dirty="0"/>
                    </a:p>
                  </a:txBody>
                  <a:tcPr marT="45710" marB="45710"/>
                </a:tc>
              </a:tr>
              <a:tr h="640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Certified Open Source Geospatial Architect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QGIS, GRASS,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640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Certified</a:t>
                      </a:r>
                      <a:r>
                        <a:rPr lang="en-US" sz="1800" baseline="0" dirty="0" smtClean="0"/>
                        <a:t> Open Source Geospatial GURU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Future </a:t>
                      </a:r>
                      <a:endParaRPr lang="en-US" sz="1800" dirty="0"/>
                    </a:p>
                  </a:txBody>
                  <a:tcPr marT="45710" marB="4571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07/28/2015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4171950" y="333375"/>
            <a:ext cx="30099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8000">
                <a:solidFill>
                  <a:srgbClr val="CC0000"/>
                </a:solidFill>
              </a:rPr>
              <a:t>Source</a:t>
            </a: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4197350" y="1882775"/>
            <a:ext cx="2124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8000">
                <a:solidFill>
                  <a:srgbClr val="CC0000"/>
                </a:solidFill>
              </a:rPr>
              <a:t>Data</a:t>
            </a: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4222750" y="3403600"/>
            <a:ext cx="43164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8000">
                <a:solidFill>
                  <a:srgbClr val="CC0000"/>
                </a:solidFill>
              </a:rPr>
              <a:t>Standards</a:t>
            </a: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1054100" y="2708275"/>
            <a:ext cx="2428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8000">
                <a:solidFill>
                  <a:srgbClr val="CC0000"/>
                </a:solidFill>
              </a:rPr>
              <a:t>Open</a:t>
            </a:r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4248150" y="4906963"/>
            <a:ext cx="4308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8000">
                <a:solidFill>
                  <a:srgbClr val="CC0000"/>
                </a:solidFill>
              </a:rPr>
              <a:t>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/>
      <p:bldP spid="194567" grpId="0"/>
      <p:bldP spid="194568" grpId="0"/>
      <p:bldP spid="1945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/>
              <a:t>Certification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prerequisites</a:t>
            </a:r>
            <a:endParaRPr lang="de-DE" altLang="de-DE" dirty="0" smtClean="0"/>
          </a:p>
        </p:txBody>
      </p:sp>
      <p:sp>
        <p:nvSpPr>
          <p:cNvPr id="20483" name="Inhaltsplatzhalter 2"/>
          <p:cNvSpPr>
            <a:spLocks noGrp="1"/>
          </p:cNvSpPr>
          <p:nvPr>
            <p:ph idx="1"/>
          </p:nvPr>
        </p:nvSpPr>
        <p:spPr>
          <a:xfrm>
            <a:off x="682625" y="1671638"/>
            <a:ext cx="6500813" cy="4500562"/>
          </a:xfrm>
        </p:spPr>
        <p:txBody>
          <a:bodyPr/>
          <a:lstStyle/>
          <a:p>
            <a:r>
              <a:rPr lang="en-US" altLang="de-DE" b="1" dirty="0" smtClean="0"/>
              <a:t>Educational Achievement</a:t>
            </a:r>
            <a:r>
              <a:rPr lang="en-US" altLang="de-DE" dirty="0" smtClean="0"/>
              <a:t>: [A combination of formal university GIS- related coursework and] informal GIS-related training/educational conference experience, attested by </a:t>
            </a:r>
            <a:r>
              <a:rPr lang="de-DE" dirty="0" err="1"/>
              <a:t>Continuing</a:t>
            </a:r>
            <a:r>
              <a:rPr lang="de-DE" dirty="0"/>
              <a:t> Professional Development (</a:t>
            </a:r>
            <a:r>
              <a:rPr lang="de-DE" dirty="0" smtClean="0"/>
              <a:t>CPD) </a:t>
            </a:r>
            <a:r>
              <a:rPr lang="de-DE" dirty="0" err="1" smtClean="0"/>
              <a:t>points</a:t>
            </a:r>
            <a:endParaRPr lang="en-US" altLang="de-DE" dirty="0" smtClean="0"/>
          </a:p>
          <a:p>
            <a:pPr lvl="1"/>
            <a:r>
              <a:rPr lang="en-US" altLang="de-DE" dirty="0" smtClean="0"/>
              <a:t>Could be automated through Online Tests (or personal tests at a University)</a:t>
            </a:r>
          </a:p>
          <a:p>
            <a:r>
              <a:rPr lang="en-US" altLang="de-DE" b="1" dirty="0" smtClean="0"/>
              <a:t>Professional Experience</a:t>
            </a:r>
            <a:r>
              <a:rPr lang="en-US" altLang="de-DE" dirty="0" smtClean="0"/>
              <a:t>: i.e. 4-years in GIS application and/or data development (or equivalent).</a:t>
            </a:r>
          </a:p>
          <a:p>
            <a:r>
              <a:rPr lang="en-US" altLang="de-DE" b="1" dirty="0" smtClean="0"/>
              <a:t>Contributions to the Profession</a:t>
            </a:r>
            <a:r>
              <a:rPr lang="en-US" altLang="de-DE" dirty="0" smtClean="0"/>
              <a:t>: Modest involvement with publications, professional associations, conference participation, workshops instruction, awards, etc.</a:t>
            </a:r>
          </a:p>
          <a:p>
            <a:r>
              <a:rPr lang="en-US" altLang="de-DE" b="1" dirty="0" smtClean="0"/>
              <a:t>Code of Ethics</a:t>
            </a:r>
            <a:r>
              <a:rPr lang="en-US" altLang="de-DE" dirty="0" smtClean="0"/>
              <a:t>: Appropriate and ethical guidelines for professional practice and conduct.</a:t>
            </a:r>
            <a:endParaRPr lang="de-DE" altLang="de-DE" dirty="0" smtClean="0"/>
          </a:p>
        </p:txBody>
      </p:sp>
      <p:sp>
        <p:nvSpPr>
          <p:cNvPr id="20484" name="Rechteck 3"/>
          <p:cNvSpPr>
            <a:spLocks noChangeArrowheads="1"/>
          </p:cNvSpPr>
          <p:nvPr/>
        </p:nvSpPr>
        <p:spPr bwMode="auto">
          <a:xfrm>
            <a:off x="7736339" y="4342715"/>
            <a:ext cx="13001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de-DE" dirty="0">
                <a:solidFill>
                  <a:schemeClr val="tx1"/>
                </a:solidFill>
              </a:rPr>
              <a:t>Peer Qualification Evaluation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20485" name="Geschweifte Klammer rechts 4"/>
          <p:cNvSpPr>
            <a:spLocks/>
          </p:cNvSpPr>
          <p:nvPr/>
        </p:nvSpPr>
        <p:spPr bwMode="auto">
          <a:xfrm>
            <a:off x="7328351" y="3452127"/>
            <a:ext cx="315913" cy="2366963"/>
          </a:xfrm>
          <a:prstGeom prst="rightBrace">
            <a:avLst>
              <a:gd name="adj1" fmla="val 8290"/>
              <a:gd name="adj2" fmla="val 50000"/>
            </a:avLst>
          </a:prstGeom>
          <a:solidFill>
            <a:schemeClr val="bg1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0486" name="Rechteck 5"/>
          <p:cNvSpPr>
            <a:spLocks noChangeArrowheads="1"/>
          </p:cNvSpPr>
          <p:nvPr/>
        </p:nvSpPr>
        <p:spPr bwMode="auto">
          <a:xfrm>
            <a:off x="3713163" y="6327775"/>
            <a:ext cx="3871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chemeClr val="tx1"/>
                </a:solidFill>
              </a:rPr>
              <a:t>https://www.gisci.org/AboutUs/History.aspx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Planned Examination for Certification</a:t>
            </a:r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682626" y="1671638"/>
            <a:ext cx="4485250" cy="4500562"/>
          </a:xfrm>
        </p:spPr>
        <p:txBody>
          <a:bodyPr/>
          <a:lstStyle/>
          <a:p>
            <a:r>
              <a:rPr lang="en-US" altLang="de-DE" dirty="0" smtClean="0"/>
              <a:t>Based on a Certification Body of Knowledge</a:t>
            </a:r>
          </a:p>
          <a:p>
            <a:endParaRPr lang="en-US" altLang="de-DE" dirty="0" smtClean="0"/>
          </a:p>
          <a:p>
            <a:r>
              <a:rPr lang="en-US" altLang="de-DE" dirty="0" smtClean="0"/>
              <a:t>Online Test and Peer Qualification Evaluation</a:t>
            </a:r>
          </a:p>
          <a:p>
            <a:endParaRPr lang="en-US" altLang="de-DE" dirty="0"/>
          </a:p>
          <a:p>
            <a:r>
              <a:rPr lang="en-US" altLang="de-DE" dirty="0" smtClean="0"/>
              <a:t>Setup of a partner </a:t>
            </a:r>
            <a:r>
              <a:rPr lang="en-US" altLang="de-DE" dirty="0" err="1" smtClean="0"/>
              <a:t>programme</a:t>
            </a:r>
            <a:r>
              <a:rPr lang="en-US" altLang="de-DE" dirty="0" smtClean="0"/>
              <a:t> </a:t>
            </a:r>
            <a:r>
              <a:rPr lang="de-DE" altLang="de-DE" dirty="0" smtClean="0"/>
              <a:t>(like </a:t>
            </a:r>
            <a:r>
              <a:rPr lang="de-DE" altLang="de-DE" dirty="0" err="1" smtClean="0"/>
              <a:t>Astun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Refractions</a:t>
            </a:r>
            <a:r>
              <a:rPr lang="de-DE" altLang="de-DE" dirty="0" smtClean="0"/>
              <a:t> Research, </a:t>
            </a:r>
            <a:r>
              <a:rPr lang="de-DE" altLang="de-DE" dirty="0" err="1" smtClean="0"/>
              <a:t>Lutra</a:t>
            </a:r>
            <a:r>
              <a:rPr lang="de-DE" altLang="de-DE" dirty="0" smtClean="0"/>
              <a:t> Consulting,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many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more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inclusing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universities</a:t>
            </a:r>
            <a:r>
              <a:rPr lang="de-DE" altLang="de-DE" dirty="0" smtClean="0"/>
              <a:t>)</a:t>
            </a:r>
            <a:endParaRPr lang="en-US" altLang="de-DE" dirty="0" smtClean="0"/>
          </a:p>
          <a:p>
            <a:pPr marL="457200" lvl="1" indent="0">
              <a:buFontTx/>
              <a:buNone/>
            </a:pPr>
            <a:endParaRPr lang="en-US" altLang="de-DE" dirty="0" smtClean="0"/>
          </a:p>
          <a:p>
            <a:endParaRPr lang="en-US" altLang="de-DE" dirty="0" smtClean="0"/>
          </a:p>
          <a:p>
            <a:r>
              <a:rPr lang="en-US" altLang="de-DE" dirty="0" smtClean="0"/>
              <a:t>Re-certification after 3 – 5 years</a:t>
            </a:r>
          </a:p>
          <a:p>
            <a:endParaRPr lang="de-DE" altLang="de-DE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99" y="1520245"/>
            <a:ext cx="3687091" cy="477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uppieren 1"/>
          <p:cNvGrpSpPr>
            <a:grpSpLocks/>
          </p:cNvGrpSpPr>
          <p:nvPr/>
        </p:nvGrpSpPr>
        <p:grpSpPr bwMode="auto">
          <a:xfrm>
            <a:off x="515938" y="346075"/>
            <a:ext cx="8515350" cy="6264275"/>
            <a:chOff x="515288" y="345439"/>
            <a:chExt cx="8516768" cy="6264481"/>
          </a:xfrm>
        </p:grpSpPr>
        <p:grpSp>
          <p:nvGrpSpPr>
            <p:cNvPr id="67" name="Gruppieren 66"/>
            <p:cNvGrpSpPr/>
            <p:nvPr/>
          </p:nvGrpSpPr>
          <p:grpSpPr>
            <a:xfrm rot="2096498">
              <a:off x="2829595" y="4344283"/>
              <a:ext cx="3844254" cy="140708"/>
              <a:chOff x="6660232" y="1844804"/>
              <a:chExt cx="936104" cy="216044"/>
            </a:xfrm>
            <a:solidFill>
              <a:schemeClr val="bg1">
                <a:lumMod val="85000"/>
              </a:schemeClr>
            </a:solidFill>
          </p:grpSpPr>
          <p:sp>
            <p:nvSpPr>
              <p:cNvPr id="68" name="Gestreifter Pfeil nach rechts 67"/>
              <p:cNvSpPr/>
              <p:nvPr/>
            </p:nvSpPr>
            <p:spPr bwMode="auto">
              <a:xfrm>
                <a:off x="7092280" y="1844804"/>
                <a:ext cx="504056" cy="216022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69" name="Gestreifter Pfeil nach rechts 68"/>
              <p:cNvSpPr/>
              <p:nvPr/>
            </p:nvSpPr>
            <p:spPr bwMode="auto">
              <a:xfrm flipH="1">
                <a:off x="6660232" y="1844824"/>
                <a:ext cx="512440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58" name="Gruppieren 57"/>
            <p:cNvGrpSpPr/>
            <p:nvPr/>
          </p:nvGrpSpPr>
          <p:grpSpPr>
            <a:xfrm rot="3710014">
              <a:off x="4658673" y="3349287"/>
              <a:ext cx="3844254" cy="140708"/>
              <a:chOff x="6660232" y="1844804"/>
              <a:chExt cx="936104" cy="216044"/>
            </a:xfrm>
            <a:solidFill>
              <a:schemeClr val="bg1">
                <a:lumMod val="85000"/>
              </a:schemeClr>
            </a:solidFill>
          </p:grpSpPr>
          <p:sp>
            <p:nvSpPr>
              <p:cNvPr id="59" name="Gestreifter Pfeil nach rechts 58"/>
              <p:cNvSpPr/>
              <p:nvPr/>
            </p:nvSpPr>
            <p:spPr bwMode="auto">
              <a:xfrm>
                <a:off x="7092280" y="1844804"/>
                <a:ext cx="504056" cy="216022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60" name="Gestreifter Pfeil nach rechts 59"/>
              <p:cNvSpPr/>
              <p:nvPr/>
            </p:nvSpPr>
            <p:spPr bwMode="auto">
              <a:xfrm flipH="1">
                <a:off x="6660232" y="1844824"/>
                <a:ext cx="512440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5" name="Ellipse 4"/>
            <p:cNvSpPr/>
            <p:nvPr/>
          </p:nvSpPr>
          <p:spPr bwMode="auto">
            <a:xfrm>
              <a:off x="3563888" y="2939088"/>
              <a:ext cx="2016224" cy="1872208"/>
            </a:xfrm>
            <a:prstGeom prst="ellipse">
              <a:avLst/>
            </a:prstGeom>
            <a:solidFill>
              <a:srgbClr val="FF33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</a:rPr>
                <a:t>Certification</a:t>
              </a:r>
              <a:endParaRPr lang="de-DE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" name="Ellipse 5"/>
            <p:cNvSpPr/>
            <p:nvPr/>
          </p:nvSpPr>
          <p:spPr bwMode="auto">
            <a:xfrm>
              <a:off x="7335999" y="945808"/>
              <a:ext cx="775471" cy="720080"/>
            </a:xfrm>
            <a:prstGeom prst="ellipse">
              <a:avLst/>
            </a:prstGeom>
            <a:solidFill>
              <a:srgbClr val="FF33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>Student</a:t>
              </a: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7612953" y="1359972"/>
              <a:ext cx="775471" cy="720080"/>
            </a:xfrm>
            <a:prstGeom prst="ellipse">
              <a:avLst/>
            </a:prstGeom>
            <a:solidFill>
              <a:srgbClr val="FF33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>Professional</a:t>
              </a: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7773586" y="1881912"/>
              <a:ext cx="775471" cy="720080"/>
            </a:xfrm>
            <a:prstGeom prst="ellipse">
              <a:avLst/>
            </a:prstGeom>
            <a:solidFill>
              <a:srgbClr val="FF33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>Professional</a:t>
              </a: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7900985" y="2457976"/>
              <a:ext cx="775471" cy="720080"/>
            </a:xfrm>
            <a:prstGeom prst="ellipse">
              <a:avLst/>
            </a:prstGeom>
            <a:solidFill>
              <a:srgbClr val="FF33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 err="1">
                  <a:solidFill>
                    <a:schemeClr val="bg1">
                      <a:lumMod val="85000"/>
                    </a:schemeClr>
                  </a:solidFill>
                </a:rPr>
                <a:t>Applicant</a:t>
              </a:r>
              <a:endParaRPr lang="de-DE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7740352" y="4973112"/>
              <a:ext cx="936104" cy="8692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 err="1">
                  <a:solidFill>
                    <a:schemeClr val="bg1">
                      <a:lumMod val="85000"/>
                    </a:schemeClr>
                  </a:solidFill>
                </a:rPr>
                <a:t>Certification</a:t>
              </a: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>Bureau</a:t>
              </a:r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7380312" y="5261144"/>
              <a:ext cx="936104" cy="8692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 err="1">
                  <a:solidFill>
                    <a:schemeClr val="bg1">
                      <a:lumMod val="85000"/>
                    </a:schemeClr>
                  </a:solidFill>
                </a:rPr>
                <a:t>Certification</a:t>
              </a: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>Bureau</a:t>
              </a:r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6804248" y="5477168"/>
              <a:ext cx="936104" cy="8692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 err="1">
                  <a:solidFill>
                    <a:schemeClr val="bg1">
                      <a:lumMod val="85000"/>
                    </a:schemeClr>
                  </a:solidFill>
                </a:rPr>
                <a:t>Certification</a:t>
              </a: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>Bureau</a:t>
              </a:r>
            </a:p>
          </p:txBody>
        </p:sp>
        <p:grpSp>
          <p:nvGrpSpPr>
            <p:cNvPr id="22557" name="Gruppieren 15"/>
            <p:cNvGrpSpPr>
              <a:grpSpLocks/>
            </p:cNvGrpSpPr>
            <p:nvPr/>
          </p:nvGrpSpPr>
          <p:grpSpPr bwMode="auto">
            <a:xfrm rot="-1692196">
              <a:off x="5522913" y="2724150"/>
              <a:ext cx="1974850" cy="215900"/>
              <a:chOff x="6660232" y="1844824"/>
              <a:chExt cx="936104" cy="216024"/>
            </a:xfrm>
          </p:grpSpPr>
          <p:sp>
            <p:nvSpPr>
              <p:cNvPr id="14" name="Gestreifter Pfeil nach rechts 13"/>
              <p:cNvSpPr/>
              <p:nvPr/>
            </p:nvSpPr>
            <p:spPr bwMode="auto">
              <a:xfrm>
                <a:off x="7091635" y="1841142"/>
                <a:ext cx="504256" cy="216031"/>
              </a:xfrm>
              <a:prstGeom prst="stripedRightArrow">
                <a:avLst/>
              </a:prstGeom>
              <a:solidFill>
                <a:srgbClr val="FF33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" name="Gestreifter Pfeil nach rechts 14"/>
              <p:cNvSpPr/>
              <p:nvPr/>
            </p:nvSpPr>
            <p:spPr bwMode="auto">
              <a:xfrm flipH="1">
                <a:off x="6660206" y="1840578"/>
                <a:ext cx="512534" cy="216031"/>
              </a:xfrm>
              <a:prstGeom prst="stripedRightArrow">
                <a:avLst/>
              </a:prstGeom>
              <a:solidFill>
                <a:srgbClr val="FF33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7" name="Gruppieren 16"/>
            <p:cNvGrpSpPr/>
            <p:nvPr/>
          </p:nvGrpSpPr>
          <p:grpSpPr>
            <a:xfrm rot="1787174">
              <a:off x="5777153" y="4629943"/>
              <a:ext cx="1728977" cy="216024"/>
              <a:chOff x="6660232" y="1844824"/>
              <a:chExt cx="936104" cy="216024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8" name="Gestreifter Pfeil nach rechts 17"/>
              <p:cNvSpPr/>
              <p:nvPr/>
            </p:nvSpPr>
            <p:spPr bwMode="auto">
              <a:xfrm>
                <a:off x="7092280" y="1844824"/>
                <a:ext cx="504056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9" name="Gestreifter Pfeil nach rechts 18"/>
              <p:cNvSpPr/>
              <p:nvPr/>
            </p:nvSpPr>
            <p:spPr bwMode="auto">
              <a:xfrm flipH="1">
                <a:off x="6660232" y="1844824"/>
                <a:ext cx="512440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20" name="Ellipse 19"/>
            <p:cNvSpPr/>
            <p:nvPr/>
          </p:nvSpPr>
          <p:spPr bwMode="auto">
            <a:xfrm>
              <a:off x="515288" y="1668327"/>
              <a:ext cx="1195466" cy="1110075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400" b="1" dirty="0">
                  <a:solidFill>
                    <a:schemeClr val="bg1">
                      <a:lumMod val="85000"/>
                    </a:schemeClr>
                  </a:solidFill>
                </a:rPr>
                <a:t>University</a:t>
              </a: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875329" y="1406011"/>
              <a:ext cx="1195466" cy="1110075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400" b="1" dirty="0">
                  <a:solidFill>
                    <a:schemeClr val="bg1">
                      <a:lumMod val="85000"/>
                    </a:schemeClr>
                  </a:solidFill>
                </a:rPr>
                <a:t>University</a:t>
              </a:r>
            </a:p>
          </p:txBody>
        </p:sp>
        <p:sp>
          <p:nvSpPr>
            <p:cNvPr id="22" name="Ellipse 21"/>
            <p:cNvSpPr/>
            <p:nvPr/>
          </p:nvSpPr>
          <p:spPr bwMode="auto">
            <a:xfrm>
              <a:off x="1307376" y="1261995"/>
              <a:ext cx="1195466" cy="1110075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400" b="1" dirty="0">
                  <a:solidFill>
                    <a:schemeClr val="bg1">
                      <a:lumMod val="85000"/>
                    </a:schemeClr>
                  </a:solidFill>
                </a:rPr>
                <a:t>University</a:t>
              </a:r>
            </a:p>
          </p:txBody>
        </p:sp>
        <p:sp>
          <p:nvSpPr>
            <p:cNvPr id="26" name="Ellipse 25"/>
            <p:cNvSpPr/>
            <p:nvPr/>
          </p:nvSpPr>
          <p:spPr bwMode="auto">
            <a:xfrm>
              <a:off x="1204391" y="4483127"/>
              <a:ext cx="1049639" cy="97466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>
                      <a:lumMod val="95000"/>
                    </a:schemeClr>
                  </a:solidFill>
                </a:rPr>
                <a:t>Accreditation</a:t>
              </a:r>
              <a:br>
                <a:rPr lang="de-DE" sz="1000" b="1" dirty="0">
                  <a:solidFill>
                    <a:schemeClr val="bg1">
                      <a:lumMod val="95000"/>
                    </a:schemeClr>
                  </a:solidFill>
                </a:rPr>
              </a:br>
              <a:r>
                <a:rPr lang="de-DE" sz="1000" b="1" dirty="0" err="1">
                  <a:solidFill>
                    <a:schemeClr val="bg1">
                      <a:lumMod val="95000"/>
                    </a:schemeClr>
                  </a:solidFill>
                </a:rPr>
                <a:t>Committee</a:t>
              </a:r>
              <a:endParaRPr lang="de-DE" sz="1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 bwMode="auto">
            <a:xfrm>
              <a:off x="1276400" y="5275215"/>
              <a:ext cx="1049639" cy="97466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>
                      <a:lumMod val="95000"/>
                    </a:schemeClr>
                  </a:solidFill>
                </a:rPr>
                <a:t>ICA</a:t>
              </a:r>
            </a:p>
          </p:txBody>
        </p:sp>
        <p:sp>
          <p:nvSpPr>
            <p:cNvPr id="28" name="Ellipse 27"/>
            <p:cNvSpPr/>
            <p:nvPr/>
          </p:nvSpPr>
          <p:spPr bwMode="auto">
            <a:xfrm>
              <a:off x="2068488" y="5635255"/>
              <a:ext cx="1049639" cy="97466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000" b="1" dirty="0" err="1">
                  <a:solidFill>
                    <a:schemeClr val="bg1">
                      <a:lumMod val="95000"/>
                    </a:schemeClr>
                  </a:solidFill>
                </a:rPr>
                <a:t>OSGeo</a:t>
              </a:r>
              <a:endParaRPr lang="de-DE" sz="1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29" name="Gruppieren 28"/>
            <p:cNvGrpSpPr/>
            <p:nvPr/>
          </p:nvGrpSpPr>
          <p:grpSpPr>
            <a:xfrm rot="18900000">
              <a:off x="2495063" y="4606921"/>
              <a:ext cx="936104" cy="216024"/>
              <a:chOff x="6660232" y="1844824"/>
              <a:chExt cx="936104" cy="216024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0" name="Gestreifter Pfeil nach rechts 29"/>
              <p:cNvSpPr/>
              <p:nvPr/>
            </p:nvSpPr>
            <p:spPr bwMode="auto">
              <a:xfrm>
                <a:off x="7092280" y="1844824"/>
                <a:ext cx="504056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1" name="Gestreifter Pfeil nach rechts 30"/>
              <p:cNvSpPr/>
              <p:nvPr/>
            </p:nvSpPr>
            <p:spPr bwMode="auto">
              <a:xfrm flipH="1">
                <a:off x="6660232" y="1844824"/>
                <a:ext cx="512440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35" name="Gruppieren 34"/>
            <p:cNvGrpSpPr/>
            <p:nvPr/>
          </p:nvGrpSpPr>
          <p:grpSpPr>
            <a:xfrm rot="2055624">
              <a:off x="2465618" y="2501257"/>
              <a:ext cx="936104" cy="216024"/>
              <a:chOff x="6660232" y="1844824"/>
              <a:chExt cx="936104" cy="216024"/>
            </a:xfrm>
            <a:solidFill>
              <a:srgbClr val="00B050"/>
            </a:solidFill>
          </p:grpSpPr>
          <p:sp>
            <p:nvSpPr>
              <p:cNvPr id="36" name="Gestreifter Pfeil nach rechts 35"/>
              <p:cNvSpPr/>
              <p:nvPr/>
            </p:nvSpPr>
            <p:spPr bwMode="auto">
              <a:xfrm>
                <a:off x="7092280" y="1844824"/>
                <a:ext cx="504056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7" name="Gestreifter Pfeil nach rechts 36"/>
              <p:cNvSpPr/>
              <p:nvPr/>
            </p:nvSpPr>
            <p:spPr bwMode="auto">
              <a:xfrm flipH="1">
                <a:off x="6660232" y="1844824"/>
                <a:ext cx="512440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8" name="Ellipse 37"/>
            <p:cNvSpPr/>
            <p:nvPr/>
          </p:nvSpPr>
          <p:spPr bwMode="auto">
            <a:xfrm>
              <a:off x="3405962" y="601595"/>
              <a:ext cx="1294070" cy="1214403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>
                  <a:solidFill>
                    <a:schemeClr val="accent6">
                      <a:lumMod val="75000"/>
                    </a:schemeClr>
                  </a:solidFill>
                </a:rPr>
                <a:t>Education</a:t>
              </a:r>
            </a:p>
          </p:txBody>
        </p:sp>
        <p:sp>
          <p:nvSpPr>
            <p:cNvPr id="39" name="Ellipse 38"/>
            <p:cNvSpPr/>
            <p:nvPr/>
          </p:nvSpPr>
          <p:spPr bwMode="auto">
            <a:xfrm>
              <a:off x="3721618" y="345439"/>
              <a:ext cx="1294070" cy="1214403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>
                  <a:solidFill>
                    <a:schemeClr val="accent6">
                      <a:lumMod val="75000"/>
                    </a:schemeClr>
                  </a:solidFill>
                </a:rPr>
                <a:t>University</a:t>
              </a:r>
            </a:p>
          </p:txBody>
        </p:sp>
        <p:sp>
          <p:nvSpPr>
            <p:cNvPr id="40" name="Ellipse 39"/>
            <p:cNvSpPr/>
            <p:nvPr/>
          </p:nvSpPr>
          <p:spPr bwMode="auto">
            <a:xfrm>
              <a:off x="4558090" y="487679"/>
              <a:ext cx="1294070" cy="1214403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>
                  <a:solidFill>
                    <a:schemeClr val="accent6">
                      <a:lumMod val="75000"/>
                    </a:schemeClr>
                  </a:solidFill>
                </a:rPr>
                <a:t>Educational Institution</a:t>
              </a:r>
            </a:p>
          </p:txBody>
        </p:sp>
        <p:sp>
          <p:nvSpPr>
            <p:cNvPr id="22588" name="Textfeld 2"/>
            <p:cNvSpPr txBox="1">
              <a:spLocks noChangeArrowheads="1"/>
            </p:cNvSpPr>
            <p:nvPr/>
          </p:nvSpPr>
          <p:spPr bwMode="auto">
            <a:xfrm>
              <a:off x="2860675" y="4906963"/>
              <a:ext cx="1347788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>
                  <a:solidFill>
                    <a:schemeClr val="tx1"/>
                  </a:solidFill>
                </a:rPr>
                <a:t>Accreditation,</a:t>
              </a:r>
              <a:br>
                <a:rPr lang="de-DE" altLang="de-DE">
                  <a:solidFill>
                    <a:schemeClr val="tx1"/>
                  </a:solidFill>
                </a:rPr>
              </a:br>
              <a:r>
                <a:rPr lang="de-DE" altLang="de-DE">
                  <a:solidFill>
                    <a:schemeClr val="tx1"/>
                  </a:solidFill>
                </a:rPr>
                <a:t>Endorsement</a:t>
              </a:r>
            </a:p>
          </p:txBody>
        </p:sp>
        <p:grpSp>
          <p:nvGrpSpPr>
            <p:cNvPr id="44" name="Gruppieren 43"/>
            <p:cNvGrpSpPr/>
            <p:nvPr/>
          </p:nvGrpSpPr>
          <p:grpSpPr>
            <a:xfrm>
              <a:off x="6111433" y="1042224"/>
              <a:ext cx="936104" cy="216024"/>
              <a:chOff x="6660232" y="1844824"/>
              <a:chExt cx="936104" cy="216024"/>
            </a:xfrm>
            <a:solidFill>
              <a:srgbClr val="FFC000"/>
            </a:solidFill>
          </p:grpSpPr>
          <p:sp>
            <p:nvSpPr>
              <p:cNvPr id="45" name="Gestreifter Pfeil nach rechts 44"/>
              <p:cNvSpPr/>
              <p:nvPr/>
            </p:nvSpPr>
            <p:spPr bwMode="auto">
              <a:xfrm>
                <a:off x="7092280" y="1844824"/>
                <a:ext cx="504056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6" name="Gestreifter Pfeil nach rechts 45"/>
              <p:cNvSpPr/>
              <p:nvPr/>
            </p:nvSpPr>
            <p:spPr bwMode="auto">
              <a:xfrm flipH="1">
                <a:off x="6660232" y="1844824"/>
                <a:ext cx="512440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22590" name="Textfeld 46"/>
            <p:cNvSpPr txBox="1">
              <a:spLocks noChangeArrowheads="1"/>
            </p:cNvSpPr>
            <p:nvPr/>
          </p:nvSpPr>
          <p:spPr bwMode="auto">
            <a:xfrm>
              <a:off x="1471613" y="2938463"/>
              <a:ext cx="1728787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>
                  <a:solidFill>
                    <a:schemeClr val="tx1"/>
                  </a:solidFill>
                </a:rPr>
                <a:t>Quality Assurance,</a:t>
              </a:r>
              <a:br>
                <a:rPr lang="de-DE" altLang="de-DE">
                  <a:solidFill>
                    <a:schemeClr val="tx1"/>
                  </a:solidFill>
                </a:rPr>
              </a:br>
              <a:r>
                <a:rPr lang="de-DE" altLang="de-DE">
                  <a:solidFill>
                    <a:schemeClr val="tx1"/>
                  </a:solidFill>
                </a:rPr>
                <a:t>Endorsement</a:t>
              </a:r>
            </a:p>
          </p:txBody>
        </p:sp>
        <p:sp>
          <p:nvSpPr>
            <p:cNvPr id="48" name="Ellipse 47"/>
            <p:cNvSpPr/>
            <p:nvPr/>
          </p:nvSpPr>
          <p:spPr bwMode="auto">
            <a:xfrm>
              <a:off x="7691599" y="559728"/>
              <a:ext cx="775471" cy="720080"/>
            </a:xfrm>
            <a:prstGeom prst="ellipse">
              <a:avLst/>
            </a:prstGeom>
            <a:solidFill>
              <a:srgbClr val="FF33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>Student</a:t>
              </a:r>
            </a:p>
          </p:txBody>
        </p:sp>
        <p:sp>
          <p:nvSpPr>
            <p:cNvPr id="49" name="Ellipse 48"/>
            <p:cNvSpPr/>
            <p:nvPr/>
          </p:nvSpPr>
          <p:spPr bwMode="auto">
            <a:xfrm>
              <a:off x="7968553" y="973892"/>
              <a:ext cx="775471" cy="720080"/>
            </a:xfrm>
            <a:prstGeom prst="ellipse">
              <a:avLst/>
            </a:prstGeom>
            <a:solidFill>
              <a:srgbClr val="FF33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>Professional</a:t>
              </a:r>
            </a:p>
          </p:txBody>
        </p:sp>
        <p:sp>
          <p:nvSpPr>
            <p:cNvPr id="50" name="Ellipse 49"/>
            <p:cNvSpPr/>
            <p:nvPr/>
          </p:nvSpPr>
          <p:spPr bwMode="auto">
            <a:xfrm>
              <a:off x="8129186" y="1495832"/>
              <a:ext cx="775471" cy="720080"/>
            </a:xfrm>
            <a:prstGeom prst="ellipse">
              <a:avLst/>
            </a:prstGeom>
            <a:solidFill>
              <a:srgbClr val="FF33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>Professional</a:t>
              </a:r>
            </a:p>
          </p:txBody>
        </p:sp>
        <p:sp>
          <p:nvSpPr>
            <p:cNvPr id="51" name="Ellipse 50"/>
            <p:cNvSpPr/>
            <p:nvPr/>
          </p:nvSpPr>
          <p:spPr bwMode="auto">
            <a:xfrm>
              <a:off x="8256585" y="2071896"/>
              <a:ext cx="775471" cy="720080"/>
            </a:xfrm>
            <a:prstGeom prst="ellipse">
              <a:avLst/>
            </a:prstGeom>
            <a:solidFill>
              <a:srgbClr val="FF33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 err="1">
                  <a:solidFill>
                    <a:schemeClr val="bg1">
                      <a:lumMod val="85000"/>
                    </a:schemeClr>
                  </a:solidFill>
                </a:rPr>
                <a:t>Applicant</a:t>
              </a:r>
              <a:endParaRPr lang="de-DE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2603" name="Textfeld 51"/>
            <p:cNvSpPr txBox="1">
              <a:spLocks noChangeArrowheads="1"/>
            </p:cNvSpPr>
            <p:nvPr/>
          </p:nvSpPr>
          <p:spPr bwMode="auto">
            <a:xfrm>
              <a:off x="6111875" y="601663"/>
              <a:ext cx="1014413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>
                  <a:solidFill>
                    <a:schemeClr val="tx1"/>
                  </a:solidFill>
                </a:rPr>
                <a:t>Providing</a:t>
              </a:r>
              <a:br>
                <a:rPr lang="de-DE" altLang="de-DE">
                  <a:solidFill>
                    <a:schemeClr val="tx1"/>
                  </a:solidFill>
                </a:rPr>
              </a:br>
              <a:r>
                <a:rPr lang="de-DE" altLang="de-DE">
                  <a:solidFill>
                    <a:schemeClr val="tx1"/>
                  </a:solidFill>
                </a:rPr>
                <a:t>education</a:t>
              </a:r>
            </a:p>
          </p:txBody>
        </p:sp>
        <p:sp>
          <p:nvSpPr>
            <p:cNvPr id="22604" name="Textfeld 52"/>
            <p:cNvSpPr txBox="1">
              <a:spLocks noChangeArrowheads="1"/>
            </p:cNvSpPr>
            <p:nvPr/>
          </p:nvSpPr>
          <p:spPr bwMode="auto">
            <a:xfrm>
              <a:off x="6418263" y="3929063"/>
              <a:ext cx="155098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35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>
                  <a:solidFill>
                    <a:schemeClr val="tx1"/>
                  </a:solidFill>
                </a:rPr>
                <a:t>Administration &amp; Management</a:t>
              </a:r>
            </a:p>
          </p:txBody>
        </p:sp>
        <p:sp>
          <p:nvSpPr>
            <p:cNvPr id="22605" name="Textfeld 53"/>
            <p:cNvSpPr txBox="1">
              <a:spLocks noChangeArrowheads="1"/>
            </p:cNvSpPr>
            <p:nvPr/>
          </p:nvSpPr>
          <p:spPr bwMode="auto">
            <a:xfrm>
              <a:off x="6461125" y="2933700"/>
              <a:ext cx="118268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>
                  <a:solidFill>
                    <a:schemeClr val="tx1"/>
                  </a:solidFill>
                </a:rPr>
                <a:t>Seeking </a:t>
              </a:r>
              <a:br>
                <a:rPr lang="de-DE" altLang="de-DE">
                  <a:solidFill>
                    <a:schemeClr val="tx1"/>
                  </a:solidFill>
                </a:rPr>
              </a:br>
              <a:r>
                <a:rPr lang="de-DE" altLang="de-DE">
                  <a:solidFill>
                    <a:schemeClr val="tx1"/>
                  </a:solidFill>
                </a:rPr>
                <a:t>certification</a:t>
              </a:r>
            </a:p>
          </p:txBody>
        </p:sp>
        <p:grpSp>
          <p:nvGrpSpPr>
            <p:cNvPr id="61" name="Gruppieren 60"/>
            <p:cNvGrpSpPr/>
            <p:nvPr/>
          </p:nvGrpSpPr>
          <p:grpSpPr>
            <a:xfrm rot="5400000">
              <a:off x="7291087" y="3917720"/>
              <a:ext cx="1856021" cy="140709"/>
              <a:chOff x="6660232" y="1844804"/>
              <a:chExt cx="936104" cy="216044"/>
            </a:xfrm>
            <a:solidFill>
              <a:schemeClr val="bg1">
                <a:lumMod val="85000"/>
              </a:schemeClr>
            </a:solidFill>
          </p:grpSpPr>
          <p:sp>
            <p:nvSpPr>
              <p:cNvPr id="62" name="Gestreifter Pfeil nach rechts 61"/>
              <p:cNvSpPr/>
              <p:nvPr/>
            </p:nvSpPr>
            <p:spPr bwMode="auto">
              <a:xfrm>
                <a:off x="7092280" y="1844804"/>
                <a:ext cx="504056" cy="216022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63" name="Gestreifter Pfeil nach rechts 62"/>
              <p:cNvSpPr/>
              <p:nvPr/>
            </p:nvSpPr>
            <p:spPr bwMode="auto">
              <a:xfrm flipH="1">
                <a:off x="6660232" y="1844824"/>
                <a:ext cx="512440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64" name="Gruppieren 63"/>
            <p:cNvGrpSpPr/>
            <p:nvPr/>
          </p:nvGrpSpPr>
          <p:grpSpPr>
            <a:xfrm rot="10800000">
              <a:off x="4134201" y="5956270"/>
              <a:ext cx="1856021" cy="140709"/>
              <a:chOff x="6660232" y="1844804"/>
              <a:chExt cx="936104" cy="216044"/>
            </a:xfrm>
            <a:solidFill>
              <a:schemeClr val="bg1">
                <a:lumMod val="85000"/>
              </a:schemeClr>
            </a:solidFill>
          </p:grpSpPr>
          <p:sp>
            <p:nvSpPr>
              <p:cNvPr id="65" name="Gestreifter Pfeil nach rechts 64"/>
              <p:cNvSpPr/>
              <p:nvPr/>
            </p:nvSpPr>
            <p:spPr bwMode="auto">
              <a:xfrm>
                <a:off x="7092280" y="1844804"/>
                <a:ext cx="504056" cy="216022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66" name="Gestreifter Pfeil nach rechts 65"/>
              <p:cNvSpPr/>
              <p:nvPr/>
            </p:nvSpPr>
            <p:spPr bwMode="auto">
              <a:xfrm flipH="1">
                <a:off x="6660232" y="1844824"/>
                <a:ext cx="512440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Business Model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Certification</a:t>
            </a:r>
            <a:r>
              <a:rPr lang="de-DE" altLang="de-DE" dirty="0" smtClean="0"/>
              <a:t> (</a:t>
            </a:r>
            <a:r>
              <a:rPr lang="de-DE" altLang="de-DE" dirty="0" err="1" smtClean="0"/>
              <a:t>Ideas</a:t>
            </a:r>
            <a:r>
              <a:rPr lang="de-DE" altLang="de-DE" dirty="0" smtClean="0"/>
              <a:t>)</a:t>
            </a:r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e-DE" dirty="0" smtClean="0"/>
              <a:t>"Application fee of $ 100, an Exam fee of $ 250, and a Portfolio Review fee of $ 100</a:t>
            </a:r>
            <a:r>
              <a:rPr lang="en-US" altLang="de-DE" dirty="0" smtClean="0"/>
              <a:t>.“”M</a:t>
            </a:r>
            <a:r>
              <a:rPr lang="de-DE" dirty="0" err="1" smtClean="0"/>
              <a:t>aintenance</a:t>
            </a:r>
            <a:r>
              <a:rPr lang="de-DE" dirty="0" smtClean="0"/>
              <a:t> </a:t>
            </a:r>
            <a:r>
              <a:rPr lang="de-DE" dirty="0" err="1"/>
              <a:t>fee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$</a:t>
            </a:r>
            <a:r>
              <a:rPr lang="de-DE" dirty="0" smtClean="0"/>
              <a:t>95/</a:t>
            </a:r>
            <a:r>
              <a:rPr lang="de-DE" dirty="0" err="1" smtClean="0"/>
              <a:t>year</a:t>
            </a:r>
            <a:r>
              <a:rPr lang="de-DE" dirty="0" smtClean="0"/>
              <a:t>“ </a:t>
            </a:r>
            <a:r>
              <a:rPr lang="en-US" altLang="de-DE" dirty="0" smtClean="0"/>
              <a:t>[1</a:t>
            </a:r>
            <a:r>
              <a:rPr lang="en-US" altLang="de-DE" dirty="0" smtClean="0"/>
              <a:t>]</a:t>
            </a:r>
          </a:p>
          <a:p>
            <a:r>
              <a:rPr lang="en-US" altLang="de-DE" dirty="0" smtClean="0"/>
              <a:t>"1.000 Euros" [2]</a:t>
            </a:r>
          </a:p>
          <a:p>
            <a:r>
              <a:rPr lang="en-US" altLang="de-DE" dirty="0" smtClean="0"/>
              <a:t>"This </a:t>
            </a:r>
            <a:r>
              <a:rPr lang="en-US" altLang="de-DE" dirty="0"/>
              <a:t>cost will be € 30</a:t>
            </a:r>
            <a:r>
              <a:rPr lang="en-US" altLang="de-DE" dirty="0" smtClean="0"/>
              <a:t>." [3]</a:t>
            </a:r>
          </a:p>
          <a:p>
            <a:r>
              <a:rPr lang="en-US" altLang="de-DE" dirty="0" smtClean="0"/>
              <a:t>"Contact </a:t>
            </a:r>
            <a:r>
              <a:rPr lang="en-US" altLang="de-DE" dirty="0"/>
              <a:t>us for pricing and ordering information</a:t>
            </a:r>
            <a:r>
              <a:rPr lang="en-US" altLang="de-DE" dirty="0" smtClean="0"/>
              <a:t>." [4]</a:t>
            </a:r>
          </a:p>
          <a:p>
            <a:r>
              <a:rPr lang="en-US" altLang="de-DE" dirty="0" smtClean="0"/>
              <a:t>"Course </a:t>
            </a:r>
            <a:r>
              <a:rPr lang="en-US" altLang="de-DE" dirty="0"/>
              <a:t>price $</a:t>
            </a:r>
            <a:r>
              <a:rPr lang="en-US" altLang="de-DE" dirty="0" smtClean="0"/>
              <a:t>39" [5]</a:t>
            </a:r>
          </a:p>
          <a:p>
            <a:endParaRPr lang="en-US" altLang="de-DE" dirty="0"/>
          </a:p>
          <a:p>
            <a:endParaRPr lang="en-US" altLang="de-DE" dirty="0" smtClean="0"/>
          </a:p>
          <a:p>
            <a:pPr marL="0" indent="0">
              <a:buNone/>
            </a:pPr>
            <a:r>
              <a:rPr lang="en-US" altLang="de-DE" dirty="0"/>
              <a:t>	</a:t>
            </a:r>
            <a:r>
              <a:rPr lang="en-US" altLang="de-DE" dirty="0" smtClean="0"/>
              <a:t>Certification must be offered for an affordable, but sustainable fee.</a:t>
            </a:r>
          </a:p>
          <a:p>
            <a:endParaRPr lang="en-US" altLang="de-DE" dirty="0"/>
          </a:p>
          <a:p>
            <a:endParaRPr lang="de-DE" alt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772886" y="5408369"/>
            <a:ext cx="81425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DE" sz="1400" dirty="0" smtClean="0"/>
              <a:t>[1] </a:t>
            </a:r>
            <a:r>
              <a:rPr lang="en-US" altLang="de-DE" sz="1400" dirty="0"/>
              <a:t>https://www.gisci.org/AboutUs/AboutGISCI.aspx  </a:t>
            </a:r>
            <a:r>
              <a:rPr lang="en-US" altLang="de-DE" sz="1400" dirty="0" smtClean="0"/>
              <a:t>2021-03-16</a:t>
            </a:r>
            <a:endParaRPr lang="en-US" altLang="de-DE" sz="1400" dirty="0" smtClean="0"/>
          </a:p>
          <a:p>
            <a:pPr>
              <a:spcBef>
                <a:spcPts val="0"/>
              </a:spcBef>
            </a:pPr>
            <a:r>
              <a:rPr lang="en-US" altLang="de-DE" sz="1400" dirty="0" smtClean="0"/>
              <a:t>[2] </a:t>
            </a:r>
            <a:r>
              <a:rPr lang="en-US" altLang="de-DE" sz="1400" dirty="0" err="1"/>
              <a:t>Metaspatial</a:t>
            </a:r>
            <a:r>
              <a:rPr lang="en-US" altLang="de-DE" sz="1400" dirty="0"/>
              <a:t> </a:t>
            </a:r>
            <a:r>
              <a:rPr lang="en-US" altLang="de-DE" sz="1400" dirty="0" smtClean="0"/>
              <a:t>Institute, no current reference</a:t>
            </a:r>
            <a:r>
              <a:rPr lang="en-US" altLang="de-DE" sz="1400" dirty="0"/>
              <a:t>, but see http://metaspatial.net/en/stdm/</a:t>
            </a:r>
            <a:endParaRPr lang="en-US" altLang="de-DE" sz="1400" dirty="0" smtClean="0"/>
          </a:p>
          <a:p>
            <a:pPr>
              <a:spcBef>
                <a:spcPts val="0"/>
              </a:spcBef>
            </a:pPr>
            <a:r>
              <a:rPr lang="en-US" sz="1400" dirty="0" smtClean="0"/>
              <a:t>[3] </a:t>
            </a:r>
            <a:r>
              <a:rPr lang="de-DE" sz="1400" dirty="0" smtClean="0">
                <a:hlinkClick r:id="rId2"/>
              </a:rPr>
              <a:t>https</a:t>
            </a:r>
            <a:r>
              <a:rPr lang="de-DE" sz="1400" dirty="0">
                <a:hlinkClick r:id="rId2"/>
              </a:rPr>
              <a:t>://blog.gvsig.org/2018/03/12/gis-applied-to-municipality-management-certification-and-links-to-the-complete-course</a:t>
            </a:r>
            <a:r>
              <a:rPr lang="de-DE" sz="1400" dirty="0" smtClean="0">
                <a:hlinkClick r:id="rId2"/>
              </a:rPr>
              <a:t>/</a:t>
            </a:r>
            <a:endParaRPr lang="de-DE" sz="1400" dirty="0" smtClean="0"/>
          </a:p>
          <a:p>
            <a:pPr>
              <a:spcBef>
                <a:spcPts val="0"/>
              </a:spcBef>
            </a:pPr>
            <a:r>
              <a:rPr lang="en-US" altLang="de-DE" sz="1400" dirty="0"/>
              <a:t>[4] </a:t>
            </a:r>
            <a:r>
              <a:rPr lang="en-US" altLang="de-DE" sz="1400" dirty="0">
                <a:hlinkClick r:id="rId3"/>
              </a:rPr>
              <a:t>http://refractions.net/company/news/20111111</a:t>
            </a:r>
            <a:r>
              <a:rPr lang="en-US" altLang="de-DE" sz="1400" dirty="0" smtClean="0">
                <a:hlinkClick r:id="rId3"/>
              </a:rPr>
              <a:t>/</a:t>
            </a:r>
            <a:endParaRPr lang="en-US" altLang="de-DE" sz="1400" dirty="0" smtClean="0"/>
          </a:p>
          <a:p>
            <a:pPr>
              <a:spcBef>
                <a:spcPts val="0"/>
              </a:spcBef>
            </a:pPr>
            <a:r>
              <a:rPr lang="en-US" altLang="de-DE" sz="1400" dirty="0"/>
              <a:t>[5] </a:t>
            </a:r>
            <a:r>
              <a:rPr lang="en-US" altLang="de-DE" sz="1400" dirty="0">
                <a:hlinkClick r:id="rId4"/>
              </a:rPr>
              <a:t>https://</a:t>
            </a:r>
            <a:r>
              <a:rPr lang="en-US" altLang="de-DE" sz="1400" dirty="0" smtClean="0">
                <a:hlinkClick r:id="rId4"/>
              </a:rPr>
              <a:t>academy.vertabelo.com/course/postgis</a:t>
            </a:r>
            <a:endParaRPr lang="en-US" altLang="de-DE" sz="1400" dirty="0" smtClean="0"/>
          </a:p>
        </p:txBody>
      </p:sp>
      <p:sp>
        <p:nvSpPr>
          <p:cNvPr id="3" name="Pfeil nach rechts 2"/>
          <p:cNvSpPr/>
          <p:nvPr/>
        </p:nvSpPr>
        <p:spPr bwMode="auto">
          <a:xfrm>
            <a:off x="772886" y="4517581"/>
            <a:ext cx="587828" cy="381000"/>
          </a:xfrm>
          <a:prstGeom prst="rightArrow">
            <a:avLst/>
          </a:prstGeom>
          <a:solidFill>
            <a:srgbClr val="CC0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Needed: Accreditation of the Certification</a:t>
            </a: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The </a:t>
            </a:r>
            <a:r>
              <a:rPr lang="de-DE" altLang="de-DE" dirty="0" err="1" smtClean="0"/>
              <a:t>whole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certification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approach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needs</a:t>
            </a:r>
            <a:r>
              <a:rPr lang="de-DE" altLang="de-DE" dirty="0" smtClean="0"/>
              <a:t> an </a:t>
            </a:r>
            <a:r>
              <a:rPr lang="de-DE" altLang="de-DE" dirty="0" err="1" smtClean="0"/>
              <a:t>endorsing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environment</a:t>
            </a:r>
            <a:r>
              <a:rPr lang="de-DE" altLang="de-DE" dirty="0" smtClean="0"/>
              <a:t>, i.e. </a:t>
            </a:r>
            <a:r>
              <a:rPr lang="de-DE" altLang="de-DE" dirty="0" err="1" smtClean="0"/>
              <a:t>one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more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bodies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which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give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accreditation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endorsement</a:t>
            </a:r>
            <a:r>
              <a:rPr lang="de-DE" altLang="de-DE" dirty="0" smtClean="0"/>
              <a:t>.</a:t>
            </a:r>
          </a:p>
          <a:p>
            <a:endParaRPr lang="de-DE" altLang="de-DE" dirty="0" smtClean="0"/>
          </a:p>
          <a:p>
            <a:r>
              <a:rPr lang="de-DE" altLang="de-DE" dirty="0" err="1" smtClean="0"/>
              <a:t>Possible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candidates</a:t>
            </a:r>
            <a:r>
              <a:rPr lang="de-DE" altLang="de-DE" dirty="0" smtClean="0"/>
              <a:t>:</a:t>
            </a:r>
          </a:p>
          <a:p>
            <a:pPr lvl="1"/>
            <a:r>
              <a:rPr lang="de-DE" altLang="de-DE" dirty="0" err="1" smtClean="0"/>
              <a:t>OSGeo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Foundation</a:t>
            </a:r>
            <a:endParaRPr lang="de-DE" altLang="de-DE" dirty="0" smtClean="0"/>
          </a:p>
          <a:p>
            <a:pPr lvl="1"/>
            <a:r>
              <a:rPr lang="de-DE" altLang="de-DE" dirty="0" smtClean="0"/>
              <a:t>ICA,</a:t>
            </a:r>
          </a:p>
          <a:p>
            <a:pPr lvl="1"/>
            <a:r>
              <a:rPr lang="de-DE" altLang="de-DE" dirty="0" smtClean="0"/>
              <a:t>ISPRS,</a:t>
            </a:r>
          </a:p>
          <a:p>
            <a:pPr lvl="1"/>
            <a:r>
              <a:rPr lang="de-DE" altLang="de-DE" dirty="0" smtClean="0"/>
              <a:t>…</a:t>
            </a:r>
          </a:p>
          <a:p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need</a:t>
            </a:r>
            <a:r>
              <a:rPr lang="de-DE" altLang="de-DE" dirty="0" smtClean="0"/>
              <a:t> </a:t>
            </a:r>
            <a:r>
              <a:rPr lang="de-DE" altLang="de-DE" i="1" dirty="0" err="1" smtClean="0"/>
              <a:t>endorsing</a:t>
            </a:r>
            <a:r>
              <a:rPr lang="de-DE" altLang="de-DE" i="1" dirty="0" smtClean="0"/>
              <a:t> </a:t>
            </a:r>
            <a:r>
              <a:rPr lang="de-DE" altLang="de-DE" i="1" dirty="0" err="1" smtClean="0"/>
              <a:t>universities</a:t>
            </a:r>
            <a:r>
              <a:rPr lang="de-DE" altLang="de-DE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Conclusions 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zh-CN" dirty="0" smtClean="0">
                <a:ea typeface="SimSun" pitchFamily="2" charset="-122"/>
              </a:rPr>
              <a:t>We did:</a:t>
            </a:r>
            <a:br>
              <a:rPr lang="en-AU" altLang="zh-CN" dirty="0" smtClean="0">
                <a:ea typeface="SimSun" pitchFamily="2" charset="-122"/>
              </a:rPr>
            </a:br>
            <a:r>
              <a:rPr lang="en-AU" altLang="zh-CN" dirty="0" smtClean="0">
                <a:ea typeface="SimSun" pitchFamily="2" charset="-122"/>
              </a:rPr>
              <a:t>Analysis of existing approaches and bodies of knowledge, expert interviews, online review.</a:t>
            </a:r>
          </a:p>
          <a:p>
            <a:r>
              <a:rPr lang="en-AU" altLang="zh-CN" dirty="0" smtClean="0">
                <a:ea typeface="SimSun" pitchFamily="2" charset="-122"/>
              </a:rPr>
              <a:t>We propose currently:</a:t>
            </a:r>
            <a:br>
              <a:rPr lang="en-AU" altLang="zh-CN" dirty="0" smtClean="0">
                <a:ea typeface="SimSun" pitchFamily="2" charset="-122"/>
              </a:rPr>
            </a:br>
            <a:r>
              <a:rPr lang="en-AU" altLang="zh-CN" dirty="0" smtClean="0">
                <a:ea typeface="SimSun" pitchFamily="2" charset="-122"/>
              </a:rPr>
              <a:t>Eight different, extensible certification items.</a:t>
            </a:r>
          </a:p>
          <a:p>
            <a:r>
              <a:rPr lang="en-AU" altLang="zh-CN" dirty="0" smtClean="0">
                <a:ea typeface="SimSun" pitchFamily="2" charset="-122"/>
              </a:rPr>
              <a:t>We need:</a:t>
            </a:r>
          </a:p>
          <a:p>
            <a:pPr lvl="1"/>
            <a:r>
              <a:rPr lang="en-AU" altLang="zh-CN" dirty="0" smtClean="0">
                <a:ea typeface="SimSun" pitchFamily="2" charset="-122"/>
              </a:rPr>
              <a:t>Support / endorsement / accreditation needed from official bodies, i.e. </a:t>
            </a:r>
            <a:r>
              <a:rPr lang="en-AU" altLang="zh-CN" dirty="0" err="1" smtClean="0">
                <a:ea typeface="SimSun" pitchFamily="2" charset="-122"/>
              </a:rPr>
              <a:t>OSGeo</a:t>
            </a:r>
            <a:r>
              <a:rPr lang="en-AU" altLang="zh-CN" dirty="0" smtClean="0">
                <a:ea typeface="SimSun" pitchFamily="2" charset="-122"/>
              </a:rPr>
              <a:t> Foundation, ICA, ISPRS, …</a:t>
            </a:r>
          </a:p>
          <a:p>
            <a:pPr lvl="1"/>
            <a:r>
              <a:rPr lang="en-AU" altLang="zh-CN" dirty="0" smtClean="0">
                <a:ea typeface="SimSun" pitchFamily="2" charset="-122"/>
              </a:rPr>
              <a:t>Education: can be provided by private companies and universities.</a:t>
            </a:r>
          </a:p>
          <a:p>
            <a:r>
              <a:rPr lang="en-AU" altLang="zh-CN" dirty="0">
                <a:ea typeface="SimSun" pitchFamily="2" charset="-122"/>
              </a:rPr>
              <a:t>We want to </a:t>
            </a:r>
            <a:r>
              <a:rPr lang="en-AU" altLang="zh-CN" smtClean="0">
                <a:ea typeface="SimSun" pitchFamily="2" charset="-122"/>
              </a:rPr>
              <a:t>do:</a:t>
            </a:r>
            <a:br>
              <a:rPr lang="en-AU" altLang="zh-CN" smtClean="0">
                <a:ea typeface="SimSun" pitchFamily="2" charset="-122"/>
              </a:rPr>
            </a:br>
            <a:r>
              <a:rPr lang="en-AU" altLang="zh-CN" smtClean="0">
                <a:ea typeface="SimSun" pitchFamily="2" charset="-122"/>
              </a:rPr>
              <a:t>Examination </a:t>
            </a:r>
            <a:r>
              <a:rPr lang="en-AU" altLang="zh-CN" dirty="0">
                <a:ea typeface="SimSun" pitchFamily="2" charset="-122"/>
              </a:rPr>
              <a:t>process and online </a:t>
            </a:r>
            <a:r>
              <a:rPr lang="en-AU" altLang="zh-CN">
                <a:ea typeface="SimSun" pitchFamily="2" charset="-122"/>
              </a:rPr>
              <a:t>sample </a:t>
            </a:r>
            <a:r>
              <a:rPr lang="en-AU" altLang="zh-CN" smtClean="0">
                <a:ea typeface="SimSun" pitchFamily="2" charset="-122"/>
              </a:rPr>
              <a:t>exams </a:t>
            </a:r>
            <a:r>
              <a:rPr lang="en-AU" altLang="zh-CN" dirty="0">
                <a:ea typeface="SimSun" pitchFamily="2" charset="-122"/>
              </a:rPr>
              <a:t>for the start with low           examination fee or may be </a:t>
            </a:r>
            <a:r>
              <a:rPr lang="en-AU" altLang="zh-CN" dirty="0" smtClean="0">
                <a:ea typeface="SimSun" pitchFamily="2" charset="-122"/>
              </a:rPr>
              <a:t>free to start</a:t>
            </a:r>
            <a:endParaRPr lang="en-AU" altLang="zh-CN" dirty="0">
              <a:ea typeface="SimSun" pitchFamily="2" charset="-122"/>
            </a:endParaRPr>
          </a:p>
          <a:p>
            <a:pPr lvl="1"/>
            <a:endParaRPr lang="en-AU" altLang="zh-CN" dirty="0" smtClean="0">
              <a:ea typeface="SimSun" pitchFamily="2" charset="-122"/>
            </a:endParaRPr>
          </a:p>
          <a:p>
            <a:pPr lvl="1"/>
            <a:endParaRPr lang="en-AU" altLang="zh-CN" dirty="0" smtClean="0">
              <a:ea typeface="SimSun" pitchFamily="2" charset="-122"/>
            </a:endParaRPr>
          </a:p>
          <a:p>
            <a:endParaRPr lang="en-AU" altLang="zh-CN" dirty="0" smtClean="0">
              <a:ea typeface="SimSun" pitchFamily="2" charset="-122"/>
            </a:endParaRPr>
          </a:p>
          <a:p>
            <a:endParaRPr lang="en-AU" altLang="zh-CN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Conclusions II</a:t>
            </a:r>
          </a:p>
        </p:txBody>
      </p:sp>
      <p:sp>
        <p:nvSpPr>
          <p:cNvPr id="2662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zh-CN" dirty="0" smtClean="0">
                <a:ea typeface="SimSun" pitchFamily="2" charset="-122"/>
              </a:rPr>
              <a:t>We expect benefits:</a:t>
            </a:r>
          </a:p>
          <a:p>
            <a:pPr lvl="1"/>
            <a:r>
              <a:rPr lang="en-AU" altLang="zh-CN" dirty="0" smtClean="0">
                <a:ea typeface="SimSun" pitchFamily="2" charset="-122"/>
              </a:rPr>
              <a:t>Contribution to better level of education</a:t>
            </a:r>
          </a:p>
          <a:p>
            <a:pPr lvl="1"/>
            <a:r>
              <a:rPr lang="en-AU" altLang="zh-CN" dirty="0" smtClean="0">
                <a:ea typeface="SimSun" pitchFamily="2" charset="-122"/>
              </a:rPr>
              <a:t>Promotion of Open Source solutions</a:t>
            </a:r>
          </a:p>
          <a:p>
            <a:pPr lvl="1"/>
            <a:r>
              <a:rPr lang="en-AU" altLang="zh-CN" dirty="0" smtClean="0">
                <a:ea typeface="SimSun" pitchFamily="2" charset="-122"/>
              </a:rPr>
              <a:t>Promotion of individuals</a:t>
            </a:r>
          </a:p>
          <a:p>
            <a:pPr lvl="1"/>
            <a:r>
              <a:rPr lang="en-AU" altLang="zh-CN" dirty="0" smtClean="0">
                <a:ea typeface="SimSun" pitchFamily="2" charset="-122"/>
              </a:rPr>
              <a:t>Promotion of and benefits for all involved contributing organisations and people </a:t>
            </a:r>
          </a:p>
          <a:p>
            <a:pPr lvl="1"/>
            <a:endParaRPr lang="en-AU" altLang="zh-CN" dirty="0" smtClean="0">
              <a:ea typeface="SimSun" pitchFamily="2" charset="-122"/>
            </a:endParaRPr>
          </a:p>
          <a:p>
            <a:pPr lvl="1"/>
            <a:endParaRPr lang="en-AU" altLang="zh-CN" dirty="0" smtClean="0">
              <a:ea typeface="SimSun" pitchFamily="2" charset="-122"/>
            </a:endParaRPr>
          </a:p>
          <a:p>
            <a:pPr lvl="1"/>
            <a:endParaRPr lang="en-AU" altLang="zh-CN" dirty="0" smtClean="0">
              <a:ea typeface="SimSun" pitchFamily="2" charset="-122"/>
            </a:endParaRPr>
          </a:p>
          <a:p>
            <a:pPr lvl="1"/>
            <a:endParaRPr lang="en-AU" altLang="zh-CN" dirty="0" smtClean="0">
              <a:ea typeface="SimSun" pitchFamily="2" charset="-122"/>
            </a:endParaRPr>
          </a:p>
          <a:p>
            <a:r>
              <a:rPr lang="en-AU" altLang="zh-CN" dirty="0" smtClean="0">
                <a:ea typeface="SimSun" pitchFamily="2" charset="-122"/>
              </a:rPr>
              <a:t>May I invite you to contribute and to disseminate?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Outline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692150" y="1681163"/>
            <a:ext cx="7478713" cy="4500562"/>
          </a:xfrm>
        </p:spPr>
        <p:txBody>
          <a:bodyPr/>
          <a:lstStyle/>
          <a:p>
            <a:r>
              <a:rPr lang="de-DE" altLang="de-DE" smtClean="0"/>
              <a:t>Introduction</a:t>
            </a:r>
          </a:p>
          <a:p>
            <a:pPr lvl="1"/>
            <a:r>
              <a:rPr lang="de-DE" altLang="de-DE" smtClean="0"/>
              <a:t>Body of Knowledge </a:t>
            </a:r>
          </a:p>
          <a:p>
            <a:r>
              <a:rPr lang="de-DE" altLang="de-DE" smtClean="0"/>
              <a:t>Methodological approach</a:t>
            </a:r>
          </a:p>
          <a:p>
            <a:r>
              <a:rPr lang="de-DE" altLang="de-DE" smtClean="0"/>
              <a:t>Results</a:t>
            </a:r>
          </a:p>
          <a:p>
            <a:r>
              <a:rPr lang="de-DE" altLang="de-DE" smtClean="0"/>
              <a:t>Summary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Certifications – What, Why, Who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/>
              <a:t>Certification: a proof of competence, expertise, and skills. Designed to recognize expertise.</a:t>
            </a:r>
          </a:p>
          <a:p>
            <a:pPr lvl="0" algn="just"/>
            <a:r>
              <a:rPr lang="en-US" dirty="0"/>
              <a:t>Curricula (academic, elsewhere) need certification.</a:t>
            </a:r>
          </a:p>
          <a:p>
            <a:pPr lvl="0" algn="just"/>
            <a:endParaRPr lang="en-US" dirty="0"/>
          </a:p>
          <a:p>
            <a:pPr lvl="0" algn="just"/>
            <a:r>
              <a:rPr lang="en-US" dirty="0"/>
              <a:t>Benefit: Enhance market value and expertise.</a:t>
            </a:r>
          </a:p>
          <a:p>
            <a:pPr lvl="0" algn="just"/>
            <a:r>
              <a:rPr lang="en-US" dirty="0"/>
              <a:t>Why: Growing need of open source </a:t>
            </a:r>
          </a:p>
          <a:p>
            <a:pPr lvl="0" algn="just"/>
            <a:r>
              <a:rPr lang="en-US" dirty="0"/>
              <a:t>Improvement in skills, knowledge and Professional </a:t>
            </a:r>
            <a:r>
              <a:rPr lang="en-US" dirty="0" smtClean="0"/>
              <a:t>network</a:t>
            </a:r>
          </a:p>
          <a:p>
            <a:pPr lvl="0" algn="just"/>
            <a:r>
              <a:rPr lang="en-US" dirty="0" smtClean="0"/>
              <a:t>Who</a:t>
            </a:r>
            <a:r>
              <a:rPr lang="en-US" dirty="0"/>
              <a:t>: Students, Universities, Job seekers, Professionals, </a:t>
            </a:r>
            <a:r>
              <a:rPr lang="en-US" dirty="0" smtClean="0"/>
              <a:t>Employers</a:t>
            </a:r>
          </a:p>
          <a:p>
            <a:pPr lvl="0" algn="just"/>
            <a:r>
              <a:rPr lang="en-US" dirty="0" smtClean="0"/>
              <a:t>Objective</a:t>
            </a:r>
            <a:r>
              <a:rPr lang="en-US" dirty="0"/>
              <a:t>: Development of an open source geospatial certification model</a:t>
            </a:r>
          </a:p>
          <a:p>
            <a:pPr marL="0" lvl="0" indent="0" algn="just">
              <a:spcBef>
                <a:spcPct val="30000"/>
              </a:spcBef>
              <a:buClrTx/>
              <a:buNone/>
              <a:defRPr/>
            </a:pPr>
            <a:endParaRPr lang="en-US" dirty="0"/>
          </a:p>
          <a:p>
            <a:pPr lvl="0" algn="just"/>
            <a:endParaRPr lang="en-US" dirty="0"/>
          </a:p>
          <a:p>
            <a:pPr lvl="0" algn="just"/>
            <a:endParaRPr lang="en-US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023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The </a:t>
            </a:r>
            <a:r>
              <a:rPr lang="de-DE" altLang="de-DE" dirty="0" err="1" smtClean="0"/>
              <a:t>foundation</a:t>
            </a:r>
            <a:r>
              <a:rPr lang="de-DE" altLang="de-DE" dirty="0" smtClean="0"/>
              <a:t>: </a:t>
            </a:r>
            <a:r>
              <a:rPr lang="de-DE" altLang="de-DE" dirty="0" err="1" smtClean="0"/>
              <a:t>Our</a:t>
            </a:r>
            <a:r>
              <a:rPr lang="de-DE" altLang="de-DE" dirty="0" smtClean="0"/>
              <a:t> Body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knowledge</a:t>
            </a:r>
            <a:r>
              <a:rPr lang="de-DE" altLang="de-DE" dirty="0" smtClean="0"/>
              <a:t>…</a:t>
            </a:r>
            <a:endParaRPr lang="de-DE" altLang="de-DE" dirty="0" smtClean="0"/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e-DE" dirty="0" smtClean="0"/>
              <a:t>In the fields of </a:t>
            </a:r>
            <a:r>
              <a:rPr lang="en-US" altLang="de-DE" dirty="0" err="1" smtClean="0"/>
              <a:t>geoinformatics</a:t>
            </a:r>
            <a:r>
              <a:rPr lang="en-US" altLang="de-DE" dirty="0" smtClean="0"/>
              <a:t>, geoscience, computer science, cartography and IT provides </a:t>
            </a:r>
          </a:p>
          <a:p>
            <a:r>
              <a:rPr lang="en-US" altLang="de-DE" dirty="0" smtClean="0"/>
              <a:t>… a "complete set of concepts, terms and activities that make up a professional domain, as defined by the </a:t>
            </a:r>
            <a:r>
              <a:rPr lang="en-US" altLang="de-DE" b="1" dirty="0" smtClean="0"/>
              <a:t>relevant learned society </a:t>
            </a:r>
            <a:r>
              <a:rPr lang="en-US" altLang="de-DE" dirty="0" smtClean="0"/>
              <a:t>or </a:t>
            </a:r>
            <a:r>
              <a:rPr lang="en-US" altLang="de-DE" b="1" dirty="0" smtClean="0"/>
              <a:t>professional association</a:t>
            </a:r>
            <a:r>
              <a:rPr lang="en-US" altLang="de-DE" dirty="0" smtClean="0"/>
              <a:t>.  It is a type of knowledge representation by any </a:t>
            </a:r>
            <a:r>
              <a:rPr lang="en-US" altLang="de-DE" b="1" dirty="0" smtClean="0"/>
              <a:t>knowledge organization</a:t>
            </a:r>
            <a:r>
              <a:rPr lang="en-US" altLang="de-DE" dirty="0" smtClean="0"/>
              <a:t>." [Wikipedia]</a:t>
            </a:r>
          </a:p>
          <a:p>
            <a:r>
              <a:rPr lang="en-US" altLang="de-DE" dirty="0" smtClean="0"/>
              <a:t>It's a "</a:t>
            </a:r>
            <a:r>
              <a:rPr lang="de-DE" altLang="de-DE" dirty="0" smtClean="0"/>
              <a:t>Benchmark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a Profession" [Wayne 2006]</a:t>
            </a:r>
            <a:endParaRPr lang="en-US" altLang="de-DE" dirty="0" smtClean="0"/>
          </a:p>
          <a:p>
            <a:r>
              <a:rPr lang="de-DE" altLang="de-DE" dirty="0" smtClean="0"/>
              <a:t>But still „</a:t>
            </a:r>
            <a:r>
              <a:rPr lang="de-DE" altLang="de-DE" dirty="0" err="1" smtClean="0"/>
              <a:t>work</a:t>
            </a:r>
            <a:r>
              <a:rPr lang="de-DE" altLang="de-DE" dirty="0" smtClean="0"/>
              <a:t> in </a:t>
            </a:r>
            <a:r>
              <a:rPr lang="de-DE" altLang="de-DE" dirty="0" err="1" smtClean="0"/>
              <a:t>progress</a:t>
            </a:r>
            <a:r>
              <a:rPr lang="de-DE" altLang="de-DE" dirty="0" smtClean="0"/>
              <a:t>“ [UCGIS, 2006]</a:t>
            </a:r>
          </a:p>
          <a:p>
            <a:endParaRPr lang="en-US" altLang="de-DE" dirty="0" smtClean="0"/>
          </a:p>
          <a:p>
            <a:endParaRPr lang="en-US" altLang="de-DE" dirty="0"/>
          </a:p>
          <a:p>
            <a:r>
              <a:rPr lang="en-US" altLang="de-DE" dirty="0" smtClean="0"/>
              <a:t>basis for curriculum planning, education, and certification.</a:t>
            </a:r>
          </a:p>
          <a:p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Bodies Of Knowledge</a:t>
            </a:r>
            <a:endParaRPr lang="de-DE" altLang="de-DE" smtClean="0"/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NCGIA Core Curriculum [</a:t>
            </a:r>
            <a:r>
              <a:rPr lang="en-US" altLang="de-DE" dirty="0" smtClean="0"/>
              <a:t>Goodchild, M.F., and K.K. Kemp, eds.  1990.  </a:t>
            </a:r>
            <a:r>
              <a:rPr lang="en-US" altLang="de-DE" i="1" dirty="0" smtClean="0"/>
              <a:t>NCGIA Core Curriculum in GIS.</a:t>
            </a:r>
            <a:r>
              <a:rPr lang="de-DE" altLang="de-DE" dirty="0" smtClean="0"/>
              <a:t>]</a:t>
            </a:r>
          </a:p>
          <a:p>
            <a:r>
              <a:rPr lang="de-DE" dirty="0"/>
              <a:t>David </a:t>
            </a:r>
            <a:r>
              <a:rPr lang="de-DE" dirty="0" err="1"/>
              <a:t>DiBiase</a:t>
            </a:r>
            <a:r>
              <a:rPr lang="de-DE" dirty="0"/>
              <a:t>, Michael </a:t>
            </a:r>
            <a:r>
              <a:rPr lang="de-DE" dirty="0" err="1"/>
              <a:t>DeMers</a:t>
            </a:r>
            <a:r>
              <a:rPr lang="de-DE" dirty="0"/>
              <a:t>, Ann Johnson, Karen Kemp</a:t>
            </a:r>
            <a:r>
              <a:rPr lang="de-DE" dirty="0" smtClean="0"/>
              <a:t>, </a:t>
            </a:r>
            <a:r>
              <a:rPr lang="en-US" dirty="0" smtClean="0"/>
              <a:t>Ann </a:t>
            </a:r>
            <a:r>
              <a:rPr lang="en-US" dirty="0"/>
              <a:t>Taylor Luck, Brandon </a:t>
            </a:r>
            <a:r>
              <a:rPr lang="en-US" dirty="0" err="1"/>
              <a:t>Plewe</a:t>
            </a:r>
            <a:r>
              <a:rPr lang="en-US" dirty="0"/>
              <a:t>, and Elizabeth Wentz </a:t>
            </a:r>
            <a:r>
              <a:rPr lang="en-US" dirty="0"/>
              <a:t>(2006): Geographic Information Science and Technology Body of </a:t>
            </a:r>
            <a:r>
              <a:rPr lang="en-US" dirty="0" smtClean="0"/>
              <a:t>Knowledge</a:t>
            </a:r>
            <a:r>
              <a:rPr lang="en-US" altLang="de-DE" baseline="30000" dirty="0" smtClean="0"/>
              <a:t>[1]</a:t>
            </a:r>
            <a:endParaRPr lang="en-US" altLang="de-DE" baseline="30000" dirty="0"/>
          </a:p>
          <a:p>
            <a:r>
              <a:rPr lang="en-US" altLang="de-DE" dirty="0" smtClean="0"/>
              <a:t>URISA </a:t>
            </a:r>
            <a:r>
              <a:rPr lang="en-US" altLang="de-DE" dirty="0" smtClean="0"/>
              <a:t>Body Of </a:t>
            </a:r>
            <a:r>
              <a:rPr lang="en-US" altLang="de-DE" dirty="0" smtClean="0"/>
              <a:t>Knowledge</a:t>
            </a:r>
            <a:endParaRPr lang="en-US" altLang="de-DE" dirty="0" smtClean="0"/>
          </a:p>
          <a:p>
            <a:r>
              <a:rPr lang="en-US" altLang="de-DE" dirty="0" smtClean="0"/>
              <a:t>Geospatial Technology Competency Model (2010, 2014)</a:t>
            </a:r>
          </a:p>
          <a:p>
            <a:r>
              <a:rPr lang="en-US" altLang="de-DE" dirty="0" smtClean="0"/>
              <a:t>USGIF Essential Body Of Knowledge (July </a:t>
            </a:r>
            <a:r>
              <a:rPr lang="en-US" altLang="de-DE" dirty="0" smtClean="0"/>
              <a:t>2015, 2019)</a:t>
            </a:r>
            <a:r>
              <a:rPr lang="en-US" altLang="de-DE" baseline="30000" dirty="0" smtClean="0"/>
              <a:t>[</a:t>
            </a:r>
            <a:r>
              <a:rPr lang="en-US" altLang="de-DE" baseline="30000" dirty="0"/>
              <a:t>2] [</a:t>
            </a:r>
            <a:r>
              <a:rPr lang="en-US" altLang="de-DE" baseline="30000" dirty="0" smtClean="0"/>
              <a:t>23]</a:t>
            </a:r>
            <a:endParaRPr lang="en-US" altLang="de-DE" baseline="30000" dirty="0" smtClean="0"/>
          </a:p>
          <a:p>
            <a:r>
              <a:rPr lang="en-US" altLang="de-DE" dirty="0" smtClean="0"/>
              <a:t>"</a:t>
            </a:r>
            <a:r>
              <a:rPr lang="en-US" altLang="de-DE" dirty="0" smtClean="0"/>
              <a:t>Geographic Information: Need to Know" (GI-N2K, </a:t>
            </a:r>
            <a:r>
              <a:rPr lang="en-US" altLang="de-DE" sz="1400" dirty="0" smtClean="0">
                <a:hlinkClick r:id="rId2"/>
              </a:rPr>
              <a:t>http://www.gi-n2k.eu</a:t>
            </a:r>
            <a:r>
              <a:rPr lang="en-US" altLang="de-DE" sz="1400" dirty="0" smtClean="0">
                <a:hlinkClick r:id="rId2"/>
              </a:rPr>
              <a:t>/</a:t>
            </a:r>
            <a:r>
              <a:rPr lang="en-US" altLang="de-DE" dirty="0" smtClean="0"/>
              <a:t>), 2013-2016</a:t>
            </a:r>
            <a:endParaRPr lang="en-US" altLang="de-DE" dirty="0" smtClean="0"/>
          </a:p>
          <a:p>
            <a:endParaRPr lang="de-DE" altLang="de-DE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1072055" y="5864772"/>
            <a:ext cx="7062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[1</a:t>
            </a:r>
            <a:r>
              <a:rPr lang="de-DE" sz="1200" dirty="0" smtClean="0"/>
              <a:t>] </a:t>
            </a:r>
            <a:r>
              <a:rPr lang="en-US" altLang="de-DE" sz="1200" dirty="0"/>
              <a:t>http://www.gi-n2k.eu/wp-content/uploads/2014/01/UCGIS_GISandT_BoK_DigReIssue2012.pdf</a:t>
            </a:r>
            <a:endParaRPr lang="en-US" sz="1200" dirty="0"/>
          </a:p>
          <a:p>
            <a:r>
              <a:rPr lang="de-DE" sz="1200" dirty="0" smtClean="0"/>
              <a:t>[2]  </a:t>
            </a:r>
            <a:r>
              <a:rPr lang="de-DE" sz="1200" dirty="0">
                <a:hlinkClick r:id="rId3"/>
              </a:rPr>
              <a:t>https://usgif.org/usgif-publishes-version-2-0-of-its-geoint-essential-body-of-knowledge</a:t>
            </a:r>
            <a:r>
              <a:rPr lang="de-DE" sz="1200" dirty="0" smtClean="0">
                <a:hlinkClick r:id="rId3"/>
              </a:rPr>
              <a:t>/</a:t>
            </a:r>
            <a:endParaRPr lang="de-DE" sz="1200" dirty="0" smtClean="0"/>
          </a:p>
          <a:p>
            <a:r>
              <a:rPr lang="de-DE" sz="1200" dirty="0"/>
              <a:t>[3] https://usgif.org/wp-content/uploads/2020/11/ebk19.pdf </a:t>
            </a:r>
            <a:r>
              <a:rPr lang="de-DE" sz="1200" dirty="0" smtClean="0"/>
              <a:t>[2021-03-16]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355600"/>
            <a:ext cx="6850062" cy="624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Methodologic approach</a:t>
            </a:r>
          </a:p>
        </p:txBody>
      </p:sp>
      <p:sp>
        <p:nvSpPr>
          <p:cNvPr id="9219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ahoma" pitchFamily="34" charset="0"/>
              <a:buAutoNum type="arabicParenBoth"/>
            </a:pPr>
            <a:r>
              <a:rPr lang="de-DE" altLang="de-DE" smtClean="0"/>
              <a:t>Analysis of existing (spatial) certifications offered (8 institutions/companies)</a:t>
            </a:r>
          </a:p>
          <a:p>
            <a:pPr>
              <a:buFont typeface="Tahoma" pitchFamily="34" charset="0"/>
              <a:buAutoNum type="arabicParenBoth"/>
            </a:pPr>
            <a:r>
              <a:rPr lang="de-DE" altLang="de-DE" smtClean="0"/>
              <a:t>Analysis of existing Bodies of Knowledge, emphasizing the </a:t>
            </a:r>
            <a:r>
              <a:rPr lang="en-US" altLang="de-DE" smtClean="0"/>
              <a:t>Geospatial Technology Competency Model (GTCM)</a:t>
            </a:r>
          </a:p>
          <a:p>
            <a:pPr>
              <a:buFont typeface="Tahoma" pitchFamily="34" charset="0"/>
              <a:buAutoNum type="arabicParenBoth"/>
            </a:pPr>
            <a:r>
              <a:rPr lang="en-US" altLang="de-DE" smtClean="0"/>
              <a:t>Online Survey with regard to Open Source relevance (105 respondents worldwide)</a:t>
            </a:r>
          </a:p>
          <a:p>
            <a:pPr>
              <a:buFont typeface="Tahoma" pitchFamily="34" charset="0"/>
              <a:buAutoNum type="arabicParenBoth"/>
            </a:pPr>
            <a:r>
              <a:rPr lang="en-US" altLang="de-DE" smtClean="0"/>
              <a:t>15 expert interviews (face-to-face and by telephone) with regard to Open Source</a:t>
            </a:r>
          </a:p>
          <a:p>
            <a:pPr>
              <a:buFont typeface="Tahoma" pitchFamily="34" charset="0"/>
              <a:buAutoNum type="arabicParenBoth"/>
            </a:pPr>
            <a:r>
              <a:rPr lang="en-US" altLang="de-DE" smtClean="0"/>
              <a:t>Synopsis of the results</a:t>
            </a:r>
          </a:p>
          <a:p>
            <a:pPr>
              <a:buFont typeface="Tahoma" pitchFamily="34" charset="0"/>
              <a:buAutoNum type="arabicParenBoth"/>
            </a:pPr>
            <a:r>
              <a:rPr lang="en-US" altLang="de-DE" smtClean="0"/>
              <a:t>Development of the certification model</a:t>
            </a:r>
          </a:p>
          <a:p>
            <a:pPr>
              <a:buFont typeface="Tahoma" pitchFamily="34" charset="0"/>
              <a:buAutoNum type="arabicParenBoth"/>
            </a:pPr>
            <a:r>
              <a:rPr lang="en-US" altLang="de-DE" smtClean="0"/>
              <a:t>Dissemination of the results</a:t>
            </a:r>
            <a:endParaRPr lang="de-DE" altLang="de-DE" smtClean="0"/>
          </a:p>
          <a:p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GP_Einführung_SS11_b-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IGP_Einführung_SS11_b-1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IGP_Einführung_SS11_b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P_Einführung_SS11_b-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P_Einführung_SS11_b-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P_Einführung_SS11_b-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P_Einführung_SS11_b-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P_Einführung_SS11_b-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P_Einführung_SS11_b-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IGP_Einführung_SS11_b-1</Template>
  <TotalTime>0</TotalTime>
  <Words>2609</Words>
  <Application>Microsoft Office PowerPoint</Application>
  <PresentationFormat>Bildschirmpräsentation (4:3)</PresentationFormat>
  <Paragraphs>475</Paragraphs>
  <Slides>26</Slides>
  <Notes>1</Notes>
  <HiddenSlides>4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IGP_Einführung_SS11_b-1</vt:lpstr>
      <vt:lpstr>PowerPoint-Präsentation</vt:lpstr>
      <vt:lpstr>PowerPoint-Präsentation</vt:lpstr>
      <vt:lpstr>Outline</vt:lpstr>
      <vt:lpstr>Certifications – What, Why, Who</vt:lpstr>
      <vt:lpstr>PowerPoint-Präsentation</vt:lpstr>
      <vt:lpstr>The foundation: Our Body of knowledge…</vt:lpstr>
      <vt:lpstr>Bodies Of Knowledge</vt:lpstr>
      <vt:lpstr>PowerPoint-Präsentation</vt:lpstr>
      <vt:lpstr>Methodologic approach</vt:lpstr>
      <vt:lpstr>Analysis of Existing Certification Approaches</vt:lpstr>
      <vt:lpstr>Existing Certification Approaches</vt:lpstr>
      <vt:lpstr>Some history</vt:lpstr>
      <vt:lpstr>Online Survey</vt:lpstr>
      <vt:lpstr>PowerPoint-Präsentation</vt:lpstr>
      <vt:lpstr>Online Survey</vt:lpstr>
      <vt:lpstr>[Telefon] Interviews: Opinions on OS Certification</vt:lpstr>
      <vt:lpstr>Development of the certification model</vt:lpstr>
      <vt:lpstr>PowerPoint-Präsentation</vt:lpstr>
      <vt:lpstr>Certification Packages with OSS</vt:lpstr>
      <vt:lpstr>Certification prerequisites</vt:lpstr>
      <vt:lpstr>Planned Examination for Certification</vt:lpstr>
      <vt:lpstr>PowerPoint-Präsentation</vt:lpstr>
      <vt:lpstr>Business Model for Certification (Ideas)</vt:lpstr>
      <vt:lpstr>Needed: Accreditation of the Certification</vt:lpstr>
      <vt:lpstr>Conclusions I</vt:lpstr>
      <vt:lpstr>Conclusions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Source Geospatial Technology</dc:title>
  <dc:creator>Behr</dc:creator>
  <cp:keywords>Open Source, Geospatial Technology</cp:keywords>
  <cp:lastModifiedBy>Dr. Franz-Josef Behr</cp:lastModifiedBy>
  <cp:revision>247</cp:revision>
  <cp:lastPrinted>2002-04-26T08:27:35Z</cp:lastPrinted>
  <dcterms:created xsi:type="dcterms:W3CDTF">1995-05-28T16:33:00Z</dcterms:created>
  <dcterms:modified xsi:type="dcterms:W3CDTF">2021-03-16T20:15:24Z</dcterms:modified>
</cp:coreProperties>
</file>